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276" r:id="rId3"/>
    <p:sldId id="349" r:id="rId4"/>
    <p:sldId id="278" r:id="rId5"/>
    <p:sldId id="380" r:id="rId6"/>
    <p:sldId id="337" r:id="rId7"/>
    <p:sldId id="293" r:id="rId8"/>
    <p:sldId id="381" r:id="rId9"/>
    <p:sldId id="338" r:id="rId10"/>
    <p:sldId id="339" r:id="rId11"/>
    <p:sldId id="297" r:id="rId12"/>
    <p:sldId id="299" r:id="rId13"/>
    <p:sldId id="279" r:id="rId14"/>
    <p:sldId id="372" r:id="rId15"/>
    <p:sldId id="295" r:id="rId16"/>
    <p:sldId id="350" r:id="rId17"/>
    <p:sldId id="351" r:id="rId18"/>
    <p:sldId id="373" r:id="rId19"/>
    <p:sldId id="352" r:id="rId20"/>
    <p:sldId id="353" r:id="rId21"/>
    <p:sldId id="354" r:id="rId22"/>
    <p:sldId id="356" r:id="rId23"/>
    <p:sldId id="355" r:id="rId24"/>
    <p:sldId id="358" r:id="rId25"/>
    <p:sldId id="374" r:id="rId26"/>
    <p:sldId id="359" r:id="rId27"/>
    <p:sldId id="379" r:id="rId28"/>
    <p:sldId id="360" r:id="rId29"/>
    <p:sldId id="361" r:id="rId30"/>
    <p:sldId id="362" r:id="rId31"/>
    <p:sldId id="363" r:id="rId32"/>
    <p:sldId id="364" r:id="rId33"/>
    <p:sldId id="366" r:id="rId34"/>
    <p:sldId id="382" r:id="rId35"/>
    <p:sldId id="367" r:id="rId36"/>
    <p:sldId id="369" r:id="rId37"/>
    <p:sldId id="371" r:id="rId38"/>
    <p:sldId id="302" r:id="rId39"/>
    <p:sldId id="376" r:id="rId40"/>
    <p:sldId id="377" r:id="rId41"/>
    <p:sldId id="306" r:id="rId42"/>
    <p:sldId id="261" r:id="rId43"/>
    <p:sldId id="301" r:id="rId44"/>
    <p:sldId id="375" r:id="rId45"/>
    <p:sldId id="334" r:id="rId46"/>
    <p:sldId id="335" r:id="rId47"/>
    <p:sldId id="346"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ford" initials="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CFF"/>
    <a:srgbClr val="6699FF"/>
    <a:srgbClr val="E89874"/>
    <a:srgbClr val="FF5050"/>
    <a:srgbClr val="153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autoAdjust="0"/>
    <p:restoredTop sz="83149" autoAdjust="0"/>
  </p:normalViewPr>
  <p:slideViewPr>
    <p:cSldViewPr>
      <p:cViewPr varScale="1">
        <p:scale>
          <a:sx n="104" d="100"/>
          <a:sy n="104" d="100"/>
        </p:scale>
        <p:origin x="312"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3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6CF1-3A1B-4886-99FC-14CFBDE574E6}" type="datetimeFigureOut">
              <a:rPr lang="en-US" smtClean="0"/>
              <a:pPr/>
              <a:t>7/18/16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1BC75-0E5B-4EB9-9962-269DB2427915}" type="slidenum">
              <a:rPr lang="en-US" smtClean="0"/>
              <a:pPr/>
              <a:t>‹#›</a:t>
            </a:fld>
            <a:endParaRPr lang="en-US"/>
          </a:p>
        </p:txBody>
      </p:sp>
    </p:spTree>
    <p:extLst>
      <p:ext uri="{BB962C8B-B14F-4D97-AF65-F5344CB8AC3E}">
        <p14:creationId xmlns:p14="http://schemas.microsoft.com/office/powerpoint/2010/main" val="346050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a:t>
            </a:fld>
            <a:endParaRPr lang="en-US"/>
          </a:p>
        </p:txBody>
      </p:sp>
    </p:spTree>
    <p:extLst>
      <p:ext uri="{BB962C8B-B14F-4D97-AF65-F5344CB8AC3E}">
        <p14:creationId xmlns:p14="http://schemas.microsoft.com/office/powerpoint/2010/main" val="385533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23</a:t>
            </a:fld>
            <a:endParaRPr lang="en-US"/>
          </a:p>
        </p:txBody>
      </p:sp>
    </p:spTree>
    <p:extLst>
      <p:ext uri="{BB962C8B-B14F-4D97-AF65-F5344CB8AC3E}">
        <p14:creationId xmlns:p14="http://schemas.microsoft.com/office/powerpoint/2010/main" val="34223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A19369F-AEF4-4FA7-B31C-208BECEBE821}" type="slidenum">
              <a:rPr lang="en-US" altLang="en-US" smtClean="0"/>
              <a:pPr/>
              <a:t>28</a:t>
            </a:fld>
            <a:endParaRPr lang="en-US" altLang="en-US" smtClean="0"/>
          </a:p>
        </p:txBody>
      </p:sp>
    </p:spTree>
    <p:extLst>
      <p:ext uri="{BB962C8B-B14F-4D97-AF65-F5344CB8AC3E}">
        <p14:creationId xmlns:p14="http://schemas.microsoft.com/office/powerpoint/2010/main" val="4478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34</a:t>
            </a:fld>
            <a:endParaRPr lang="en-US"/>
          </a:p>
        </p:txBody>
      </p:sp>
    </p:spTree>
    <p:extLst>
      <p:ext uri="{BB962C8B-B14F-4D97-AF65-F5344CB8AC3E}">
        <p14:creationId xmlns:p14="http://schemas.microsoft.com/office/powerpoint/2010/main" val="468906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36</a:t>
            </a:fld>
            <a:endParaRPr lang="en-US"/>
          </a:p>
        </p:txBody>
      </p:sp>
    </p:spTree>
    <p:extLst>
      <p:ext uri="{BB962C8B-B14F-4D97-AF65-F5344CB8AC3E}">
        <p14:creationId xmlns:p14="http://schemas.microsoft.com/office/powerpoint/2010/main" val="2049196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46</a:t>
            </a:fld>
            <a:endParaRPr lang="en-US"/>
          </a:p>
        </p:txBody>
      </p:sp>
    </p:spTree>
    <p:extLst>
      <p:ext uri="{BB962C8B-B14F-4D97-AF65-F5344CB8AC3E}">
        <p14:creationId xmlns:p14="http://schemas.microsoft.com/office/powerpoint/2010/main" val="191803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FBA05D2-608C-4DF7-95C0-D9A8ECC14C60}" type="slidenum">
              <a:rPr lang="en-US" altLang="en-US" smtClean="0"/>
              <a:pPr/>
              <a:t>2</a:t>
            </a:fld>
            <a:endParaRPr lang="en-US" altLang="en-US" smtClean="0"/>
          </a:p>
        </p:txBody>
      </p:sp>
    </p:spTree>
    <p:extLst>
      <p:ext uri="{BB962C8B-B14F-4D97-AF65-F5344CB8AC3E}">
        <p14:creationId xmlns:p14="http://schemas.microsoft.com/office/powerpoint/2010/main" val="95741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74254E-F20E-490E-8ECC-539F50124872}" type="slidenum">
              <a:rPr lang="en-US" smtClean="0"/>
              <a:pPr/>
              <a:t>3</a:t>
            </a:fld>
            <a:endParaRPr lang="en-US"/>
          </a:p>
        </p:txBody>
      </p:sp>
    </p:spTree>
    <p:extLst>
      <p:ext uri="{BB962C8B-B14F-4D97-AF65-F5344CB8AC3E}">
        <p14:creationId xmlns:p14="http://schemas.microsoft.com/office/powerpoint/2010/main" val="1794576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6</a:t>
            </a:fld>
            <a:endParaRPr lang="en-US"/>
          </a:p>
        </p:txBody>
      </p:sp>
    </p:spTree>
    <p:extLst>
      <p:ext uri="{BB962C8B-B14F-4D97-AF65-F5344CB8AC3E}">
        <p14:creationId xmlns:p14="http://schemas.microsoft.com/office/powerpoint/2010/main" val="376938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7</a:t>
            </a:fld>
            <a:endParaRPr lang="en-US"/>
          </a:p>
        </p:txBody>
      </p:sp>
    </p:spTree>
    <p:extLst>
      <p:ext uri="{BB962C8B-B14F-4D97-AF65-F5344CB8AC3E}">
        <p14:creationId xmlns:p14="http://schemas.microsoft.com/office/powerpoint/2010/main" val="372173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2000" dirty="0" smtClean="0">
                <a:latin typeface="Arial" charset="0"/>
              </a:rPr>
              <a:t>Capture relevant information in a </a:t>
            </a:r>
            <a:r>
              <a:rPr lang="en-US" sz="2000" dirty="0" err="1" smtClean="0">
                <a:latin typeface="Arial" charset="0"/>
              </a:rPr>
              <a:t>SysML</a:t>
            </a:r>
            <a:r>
              <a:rPr lang="en-US" sz="2000" dirty="0" smtClean="0">
                <a:latin typeface="Arial" charset="0"/>
              </a:rPr>
              <a:t> model (system database) using ESEM (Executable Systems Engineering Method)</a:t>
            </a:r>
          </a:p>
          <a:p>
            <a:r>
              <a:rPr lang="en-US" sz="2000" dirty="0" smtClean="0">
                <a:latin typeface="Arial" charset="0"/>
              </a:rPr>
              <a:t>Used </a:t>
            </a:r>
            <a:r>
              <a:rPr lang="en-US" sz="2000" dirty="0" err="1" smtClean="0">
                <a:latin typeface="Arial" charset="0"/>
              </a:rPr>
              <a:t>SysML</a:t>
            </a:r>
            <a:r>
              <a:rPr lang="en-US" sz="2000" dirty="0" smtClean="0">
                <a:latin typeface="Arial" charset="0"/>
              </a:rPr>
              <a:t> constructs</a:t>
            </a:r>
          </a:p>
          <a:p>
            <a:pPr lvl="1"/>
            <a:r>
              <a:rPr lang="en-US" sz="1800" dirty="0" smtClean="0">
                <a:latin typeface="Arial" charset="0"/>
              </a:rPr>
              <a:t>Block diagrams, State Machines, Activity Diagrams, Sequence diagrams</a:t>
            </a:r>
          </a:p>
          <a:p>
            <a:r>
              <a:rPr lang="en-US" sz="2000" dirty="0" smtClean="0">
                <a:latin typeface="Arial" charset="0"/>
              </a:rPr>
              <a:t>Simulate system level scenarios</a:t>
            </a:r>
          </a:p>
          <a:p>
            <a:r>
              <a:rPr lang="en-US" sz="2000" dirty="0" smtClean="0">
                <a:latin typeface="Arial" charset="0"/>
              </a:rPr>
              <a:t>Verify correctness by</a:t>
            </a:r>
          </a:p>
          <a:p>
            <a:pPr lvl="1"/>
            <a:r>
              <a:rPr lang="en-US" sz="1800" dirty="0" smtClean="0">
                <a:latin typeface="Arial" charset="0"/>
              </a:rPr>
              <a:t>Recording traces of simulation in sequence diagrams</a:t>
            </a:r>
          </a:p>
          <a:p>
            <a:pPr lvl="1"/>
            <a:r>
              <a:rPr lang="en-US" sz="1800" dirty="0" smtClean="0">
                <a:latin typeface="Arial" charset="0"/>
              </a:rPr>
              <a:t>Ensure all “leaf” actions have durations constraints applied</a:t>
            </a:r>
          </a:p>
          <a:p>
            <a:pPr lvl="1"/>
            <a:r>
              <a:rPr lang="en-US" sz="1800" dirty="0" smtClean="0">
                <a:latin typeface="Arial" charset="0"/>
              </a:rPr>
              <a:t>Ensure that all actions have been reached in the different scenarios</a:t>
            </a:r>
          </a:p>
          <a:p>
            <a:r>
              <a:rPr lang="en-US" sz="2200" dirty="0" smtClean="0">
                <a:latin typeface="Arial" charset="0"/>
              </a:rPr>
              <a:t>Automatically verify timing against formal constraints (requirements)</a:t>
            </a:r>
          </a:p>
          <a:p>
            <a:r>
              <a:rPr lang="en-US" altLang="en-US" dirty="0" smtClean="0"/>
              <a:t>Follow ESEM to define two white box specifications that specialize the black box specification</a:t>
            </a:r>
          </a:p>
          <a:p>
            <a:pPr lvl="1"/>
            <a:r>
              <a:rPr lang="en-US" altLang="en-US" dirty="0" smtClean="0"/>
              <a:t>Conceptual Specification</a:t>
            </a:r>
          </a:p>
          <a:p>
            <a:pPr lvl="1"/>
            <a:r>
              <a:rPr lang="en-US" altLang="en-US" dirty="0" smtClean="0"/>
              <a:t>Realizations Specification</a:t>
            </a:r>
          </a:p>
          <a:p>
            <a:r>
              <a:rPr lang="en-US" altLang="en-US" dirty="0" smtClean="0"/>
              <a:t>Decompose the white box specifications into elements representing the subsystems</a:t>
            </a:r>
          </a:p>
          <a:p>
            <a:endParaRPr lang="en-US" dirty="0">
              <a:cs typeface="ＭＳ Ｐゴシック" charset="0"/>
            </a:endParaRPr>
          </a:p>
        </p:txBody>
      </p:sp>
      <p:sp>
        <p:nvSpPr>
          <p:cNvPr id="204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AC2240-A6B7-1C43-96BC-AABA82C2EBE9}" type="slidenum">
              <a:rPr lang="en-US" sz="1200"/>
              <a:pPr eaLnBrk="1" hangingPunct="1"/>
              <a:t>13</a:t>
            </a:fld>
            <a:endParaRPr lang="en-US" sz="1200"/>
          </a:p>
        </p:txBody>
      </p:sp>
    </p:spTree>
    <p:extLst>
      <p:ext uri="{BB962C8B-B14F-4D97-AF65-F5344CB8AC3E}">
        <p14:creationId xmlns:p14="http://schemas.microsoft.com/office/powerpoint/2010/main" val="61681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z="140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871538" eaLnBrk="0" hangingPunct="0">
              <a:defRPr sz="2400">
                <a:solidFill>
                  <a:schemeClr val="tx1"/>
                </a:solidFill>
                <a:latin typeface="Arial" charset="0"/>
                <a:ea typeface="ＭＳ Ｐゴシック" charset="0"/>
                <a:cs typeface="ＭＳ Ｐゴシック" charset="0"/>
              </a:defRPr>
            </a:lvl1pPr>
            <a:lvl2pPr marL="742950" indent="-285750" defTabSz="871538" eaLnBrk="0" hangingPunct="0">
              <a:defRPr sz="2400">
                <a:solidFill>
                  <a:schemeClr val="tx1"/>
                </a:solidFill>
                <a:latin typeface="Arial" charset="0"/>
                <a:ea typeface="ＭＳ Ｐゴシック" charset="0"/>
              </a:defRPr>
            </a:lvl2pPr>
            <a:lvl3pPr marL="1143000" indent="-228600" defTabSz="871538" eaLnBrk="0" hangingPunct="0">
              <a:defRPr sz="2400">
                <a:solidFill>
                  <a:schemeClr val="tx1"/>
                </a:solidFill>
                <a:latin typeface="Arial" charset="0"/>
                <a:ea typeface="ＭＳ Ｐゴシック" charset="0"/>
              </a:defRPr>
            </a:lvl3pPr>
            <a:lvl4pPr marL="1600200" indent="-228600" defTabSz="871538" eaLnBrk="0" hangingPunct="0">
              <a:defRPr sz="2400">
                <a:solidFill>
                  <a:schemeClr val="tx1"/>
                </a:solidFill>
                <a:latin typeface="Arial" charset="0"/>
                <a:ea typeface="ＭＳ Ｐゴシック" charset="0"/>
              </a:defRPr>
            </a:lvl4pPr>
            <a:lvl5pPr marL="2057400" indent="-228600" defTabSz="871538" eaLnBrk="0" hangingPunct="0">
              <a:defRPr sz="2400">
                <a:solidFill>
                  <a:schemeClr val="tx1"/>
                </a:solidFill>
                <a:latin typeface="Arial" charset="0"/>
                <a:ea typeface="ＭＳ Ｐゴシック" charset="0"/>
              </a:defRPr>
            </a:lvl5pPr>
            <a:lvl6pPr marL="2514600" indent="-228600" defTabSz="87153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7153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7153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7153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18A335-2F61-AF4F-99AD-5EA4A288638A}" type="slidenum">
              <a:rPr lang="en-US" sz="1200">
                <a:latin typeface="Times New Roman" charset="0"/>
              </a:rPr>
              <a:pPr eaLnBrk="1" hangingPunct="1"/>
              <a:t>14</a:t>
            </a:fld>
            <a:endParaRPr lang="en-US" sz="1200">
              <a:latin typeface="Times New Roman" charset="0"/>
            </a:endParaRPr>
          </a:p>
        </p:txBody>
      </p:sp>
    </p:spTree>
    <p:extLst>
      <p:ext uri="{BB962C8B-B14F-4D97-AF65-F5344CB8AC3E}">
        <p14:creationId xmlns:p14="http://schemas.microsoft.com/office/powerpoint/2010/main" val="203010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Touches</a:t>
            </a:r>
            <a:r>
              <a:rPr lang="en-US" baseline="0" dirty="0" smtClean="0"/>
              <a:t> on all </a:t>
            </a:r>
            <a:r>
              <a:rPr lang="en-US" baseline="0" smtClean="0"/>
              <a:t>modeling capabilities</a:t>
            </a:r>
            <a:r>
              <a:rPr lang="en-US" baseline="0" dirty="0" smtClean="0"/>
              <a:t>: construction, visualization, analysis, management, exchange and integration, collaboration and workflow</a:t>
            </a:r>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pPr/>
              <a:t>15</a:t>
            </a:fld>
            <a:endParaRPr lang="en-US"/>
          </a:p>
        </p:txBody>
      </p:sp>
    </p:spTree>
    <p:extLst>
      <p:ext uri="{BB962C8B-B14F-4D97-AF65-F5344CB8AC3E}">
        <p14:creationId xmlns:p14="http://schemas.microsoft.com/office/powerpoint/2010/main" val="30433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01BC75-0E5B-4EB9-9962-269DB2427915}" type="slidenum">
              <a:rPr lang="en-US" smtClean="0"/>
              <a:t>21</a:t>
            </a:fld>
            <a:endParaRPr lang="en-US"/>
          </a:p>
        </p:txBody>
      </p:sp>
    </p:spTree>
    <p:extLst>
      <p:ext uri="{BB962C8B-B14F-4D97-AF65-F5344CB8AC3E}">
        <p14:creationId xmlns:p14="http://schemas.microsoft.com/office/powerpoint/2010/main" val="106600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4800"/>
            <a:ext cx="8229600" cy="990600"/>
          </a:xfrm>
          <a:prstGeom prst="rect">
            <a:avLst/>
          </a:prstGeom>
        </p:spPr>
        <p:txBody>
          <a:bodyPr/>
          <a:lstStyle>
            <a:lvl1pPr>
              <a:defRPr/>
            </a:lvl1pPr>
          </a:lstStyle>
          <a:p>
            <a:r>
              <a:rPr lang="en-US" dirty="0" smtClean="0"/>
              <a:t>Instructions</a:t>
            </a:r>
            <a:endParaRPr lang="en-US" dirty="0"/>
          </a:p>
        </p:txBody>
      </p:sp>
      <p:sp>
        <p:nvSpPr>
          <p:cNvPr id="3" name="Content Placeholder 2"/>
          <p:cNvSpPr>
            <a:spLocks noGrp="1"/>
          </p:cNvSpPr>
          <p:nvPr>
            <p:ph idx="1" hasCustomPrompt="1"/>
          </p:nvPr>
        </p:nvSpPr>
        <p:spPr>
          <a:xfrm>
            <a:off x="457200" y="1600200"/>
            <a:ext cx="8229600" cy="4525963"/>
          </a:xfrm>
          <a:prstGeom prst="rect">
            <a:avLst/>
          </a:prstGeom>
        </p:spPr>
        <p:txBody>
          <a:bodyPr/>
          <a:lstStyle>
            <a:lvl1pPr marL="457200" indent="-457200">
              <a:buFont typeface="Arial" panose="020B0604020202020204" pitchFamily="34" charset="0"/>
              <a:buChar char="•"/>
              <a:defRPr baseline="0">
                <a:latin typeface="+mn-lt"/>
              </a:defRPr>
            </a:lvl1pPr>
            <a:lvl2pPr>
              <a:defRPr>
                <a:latin typeface="+mn-lt"/>
              </a:defRPr>
            </a:lvl2pPr>
            <a:lvl3pPr>
              <a:defRPr>
                <a:latin typeface="+mn-lt"/>
              </a:defRPr>
            </a:lvl3pPr>
            <a:lvl4pPr>
              <a:defRPr>
                <a:latin typeface="+mn-lt"/>
              </a:defRPr>
            </a:lvl4pPr>
            <a:lvl5pPr>
              <a:defRPr>
                <a:latin typeface="+mn-lt"/>
              </a:defRPr>
            </a:lvl5pPr>
          </a:lstStyle>
          <a:p>
            <a:r>
              <a:rPr lang="en-US" dirty="0" smtClean="0"/>
              <a:t>The footers and headers should only be modified in the Master Slide view. Do not modify the slide directly.</a:t>
            </a:r>
          </a:p>
          <a:p>
            <a:pPr lvl="1"/>
            <a:r>
              <a:rPr lang="en-US" dirty="0" smtClean="0"/>
              <a:t>From “View” menu select “Master” and “Slide Master”</a:t>
            </a:r>
          </a:p>
          <a:p>
            <a:pPr lvl="1"/>
            <a:r>
              <a:rPr lang="en-US" dirty="0" smtClean="0"/>
              <a:t>Edit the document number on the first slide.</a:t>
            </a:r>
          </a:p>
          <a:p>
            <a:pPr lvl="1"/>
            <a:r>
              <a:rPr lang="en-US" dirty="0" smtClean="0"/>
              <a:t>Click on “Close”</a:t>
            </a:r>
          </a:p>
          <a:p>
            <a:r>
              <a:rPr lang="en-US" dirty="0" smtClean="0"/>
              <a:t>Use only red or blue text for emphasis.</a:t>
            </a:r>
          </a:p>
          <a:p>
            <a:pPr lvl="0"/>
            <a:endParaRPr lang="en-US" dirty="0" smtClean="0"/>
          </a:p>
        </p:txBody>
      </p:sp>
    </p:spTree>
    <p:extLst>
      <p:ext uri="{BB962C8B-B14F-4D97-AF65-F5344CB8AC3E}">
        <p14:creationId xmlns:p14="http://schemas.microsoft.com/office/powerpoint/2010/main" val="2238017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ariou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a:prstGeom prst="rect">
            <a:avLst/>
          </a:prstGeom>
        </p:spPr>
        <p:txBody>
          <a:bodyPr/>
          <a:lstStyle>
            <a:lvl1pPr>
              <a:defRPr sz="2800"/>
            </a:lvl1pPr>
            <a:lvl2pPr>
              <a:defRPr sz="2400"/>
            </a:lvl2pPr>
            <a:lvl3pPr>
              <a:defRPr sz="2000"/>
            </a:lvl3pPr>
            <a:lvl4pPr>
              <a:defRPr sz="1800"/>
            </a:lvl4pPr>
            <a:lvl5pPr>
              <a:defRPr lang="en-US" dirty="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le 1"/>
          <p:cNvSpPr>
            <a:spLocks noGrp="1"/>
          </p:cNvSpPr>
          <p:nvPr>
            <p:ph type="title"/>
          </p:nvPr>
        </p:nvSpPr>
        <p:spPr>
          <a:xfrm>
            <a:off x="457200" y="228600"/>
            <a:ext cx="8229600" cy="10541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037532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Empty with tit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9906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21994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k">
    <p:spTree>
      <p:nvGrpSpPr>
        <p:cNvPr id="1" name=""/>
        <p:cNvGrpSpPr/>
        <p:nvPr/>
      </p:nvGrpSpPr>
      <p:grpSpPr>
        <a:xfrm>
          <a:off x="0" y="0"/>
          <a:ext cx="0" cy="0"/>
          <a:chOff x="0" y="0"/>
          <a:chExt cx="0" cy="0"/>
        </a:xfrm>
      </p:grpSpPr>
      <p:sp>
        <p:nvSpPr>
          <p:cNvPr id="2" name="Text Placeholder 2"/>
          <p:cNvSpPr>
            <a:spLocks noGrp="1"/>
          </p:cNvSpPr>
          <p:nvPr>
            <p:ph type="body" sz="half" idx="2"/>
          </p:nvPr>
        </p:nvSpPr>
        <p:spPr>
          <a:xfrm>
            <a:off x="441960" y="1676400"/>
            <a:ext cx="8168640" cy="4511040"/>
          </a:xfrm>
          <a:prstGeom prst="rect">
            <a:avLst/>
          </a:prstGeom>
        </p:spPr>
        <p:txBody>
          <a:bodyPr>
            <a:normAutofit lnSpcReduction="10000"/>
          </a:bodyPr>
          <a:lstStyle>
            <a:lvl1pPr marL="0" indent="0">
              <a:buNone/>
              <a:defRPr/>
            </a:lvl1pPr>
          </a:lstStyle>
          <a:p>
            <a:pPr lvl="0" algn="ctr"/>
            <a:r>
              <a:rPr lang="en-US" sz="2200" smtClean="0">
                <a:latin typeface="Calibri" panose="020F0502020204030204" pitchFamily="34" charset="0"/>
              </a:rPr>
              <a:t>Click to edit Master text styles</a:t>
            </a:r>
          </a:p>
        </p:txBody>
      </p:sp>
      <p:sp>
        <p:nvSpPr>
          <p:cNvPr id="3" name="Title 3"/>
          <p:cNvSpPr>
            <a:spLocks noGrp="1"/>
          </p:cNvSpPr>
          <p:nvPr>
            <p:ph type="title"/>
          </p:nvPr>
        </p:nvSpPr>
        <p:spPr>
          <a:xfrm>
            <a:off x="441960" y="304800"/>
            <a:ext cx="8229600" cy="9144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336884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a:prstGeom prst="rect">
            <a:avLst/>
          </a:prstGeo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a:effectLst>
            <a:outerShdw blurRad="25400" dist="25400" dir="2700000" algn="tl" rotWithShape="0">
              <a:prstClr val="black"/>
            </a:outerShdw>
          </a:effectLst>
        </p:spPr>
        <p:txBody>
          <a:bodyPr>
            <a:normAutofit/>
          </a:bodyPr>
          <a:lstStyle>
            <a:lvl1pPr marL="0" indent="0" algn="ctr">
              <a:buNone/>
              <a:defRPr sz="2800">
                <a:solidFill>
                  <a:schemeClr val="bg1"/>
                </a:solidFill>
                <a:latin typeface="Myriad Pro"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631975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0877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6365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icture with bullet tex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8178" y="1447800"/>
            <a:ext cx="4114800" cy="4648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p:nvPr>
        </p:nvSpPr>
        <p:spPr>
          <a:xfrm>
            <a:off x="457200" y="357477"/>
            <a:ext cx="8229600" cy="937923"/>
          </a:xfrm>
          <a:prstGeom prst="rect">
            <a:avLst/>
          </a:prstGeom>
        </p:spPr>
        <p:txBody>
          <a:bodyPr/>
          <a:lstStyle/>
          <a:p>
            <a:r>
              <a:rPr lang="en-US" smtClean="0"/>
              <a:t>Click to edit Master title style</a:t>
            </a:r>
            <a:endParaRPr lang="en-US" dirty="0"/>
          </a:p>
        </p:txBody>
      </p:sp>
      <p:sp>
        <p:nvSpPr>
          <p:cNvPr id="5" name="Text Placeholder 4"/>
          <p:cNvSpPr>
            <a:spLocks noGrp="1"/>
          </p:cNvSpPr>
          <p:nvPr>
            <p:ph type="body" sz="quarter" idx="3"/>
          </p:nvPr>
        </p:nvSpPr>
        <p:spPr>
          <a:xfrm>
            <a:off x="457200"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59750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Placeholder 1"/>
          <p:cNvSpPr txBox="1">
            <a:spLocks/>
          </p:cNvSpPr>
          <p:nvPr userDrawn="1"/>
        </p:nvSpPr>
        <p:spPr>
          <a:xfrm>
            <a:off x="533400" y="152400"/>
            <a:ext cx="8229600" cy="1066800"/>
          </a:xfrm>
          <a:prstGeom prst="rect">
            <a:avLst/>
          </a:prstGeom>
          <a:effectLst>
            <a:outerShdw blurRad="25400" dist="25400" dir="2700000" algn="tl" rotWithShape="0">
              <a:prstClr val="black"/>
            </a:outerShdw>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t>Click to edit Master title style</a:t>
            </a:r>
            <a:endParaRPr lang="en-US" dirty="0"/>
          </a:p>
        </p:txBody>
      </p:sp>
      <p:sp>
        <p:nvSpPr>
          <p:cNvPr id="8" name="Title 1"/>
          <p:cNvSpPr txBox="1">
            <a:spLocks/>
          </p:cNvSpPr>
          <p:nvPr userDrawn="1"/>
        </p:nvSpPr>
        <p:spPr>
          <a:xfrm>
            <a:off x="685800" y="2130425"/>
            <a:ext cx="7772400" cy="1470025"/>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a:lstStyle>
          <a:p>
            <a:r>
              <a:rPr lang="en-US" dirty="0" smtClean="0">
                <a:solidFill>
                  <a:schemeClr val="tx1"/>
                </a:solidFill>
                <a:latin typeface="+mj-lt"/>
              </a:rPr>
              <a:t>Click to edit Master title style</a:t>
            </a:r>
            <a:endParaRPr lang="en-US" dirty="0">
              <a:solidFill>
                <a:schemeClr val="tx1"/>
              </a:solidFill>
              <a:latin typeface="+mj-lt"/>
            </a:endParaRPr>
          </a:p>
        </p:txBody>
      </p:sp>
      <p:sp>
        <p:nvSpPr>
          <p:cNvPr id="9" name="Subtitle 2"/>
          <p:cNvSpPr>
            <a:spLocks noGrp="1"/>
          </p:cNvSpPr>
          <p:nvPr>
            <p:ph type="subTitle" idx="1"/>
          </p:nvPr>
        </p:nvSpPr>
        <p:spPr>
          <a:xfrm>
            <a:off x="1371600" y="3886200"/>
            <a:ext cx="6400800" cy="1752600"/>
          </a:xfrm>
          <a:prstGeom prst="rect">
            <a:avLst/>
          </a:prstGeom>
          <a:effectLst/>
        </p:spPr>
        <p:txBody>
          <a:bodyPr>
            <a:normAutofit/>
          </a:bodyPr>
          <a:lstStyle>
            <a:lvl1pPr marL="0" indent="0" algn="ctr">
              <a:buNone/>
              <a:defRPr sz="280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6269458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7200" y="1295400"/>
            <a:ext cx="8229600" cy="4267200"/>
          </a:xfrm>
          <a:prstGeom prst="rect">
            <a:avLst/>
          </a:prstGeo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5638800"/>
            <a:ext cx="82296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457200" y="258762"/>
            <a:ext cx="8229600" cy="1036638"/>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8931881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box side-by-sid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96898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Two box side-by-side + headers">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7142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7696200" y="6502946"/>
            <a:ext cx="1105680" cy="307777"/>
          </a:xfrm>
          <a:prstGeom prst="rect">
            <a:avLst/>
          </a:prstGeom>
          <a:noFill/>
        </p:spPr>
        <p:txBody>
          <a:bodyPr wrap="square" rtlCol="0">
            <a:spAutoFit/>
          </a:bodyPr>
          <a:lstStyle/>
          <a:p>
            <a:pPr algn="r"/>
            <a:fld id="{60FF15B5-A97F-4410-8223-FFD69BAB2ADB}" type="slidenum">
              <a:rPr lang="en-US" sz="1400" b="1" smtClean="0">
                <a:solidFill>
                  <a:srgbClr val="3B7CFF"/>
                </a:solidFill>
                <a:latin typeface="Myriad Pro" pitchFamily="34" charset="0"/>
              </a:rPr>
              <a:pPr algn="r"/>
              <a:t>‹#›</a:t>
            </a:fld>
            <a:endParaRPr lang="en-US" sz="1400" b="1" dirty="0">
              <a:solidFill>
                <a:srgbClr val="3B7CFF"/>
              </a:solidFill>
              <a:latin typeface="Myriad Pro" pitchFamily="34" charset="0"/>
            </a:endParaRPr>
          </a:p>
        </p:txBody>
      </p:sp>
      <p:sp>
        <p:nvSpPr>
          <p:cNvPr id="2" name="Footer Placeholder 1"/>
          <p:cNvSpPr>
            <a:spLocks noGrp="1"/>
          </p:cNvSpPr>
          <p:nvPr>
            <p:ph type="ftr" sz="quarter" idx="3"/>
          </p:nvPr>
        </p:nvSpPr>
        <p:spPr>
          <a:xfrm>
            <a:off x="3056254" y="6398153"/>
            <a:ext cx="3086100" cy="365125"/>
          </a:xfrm>
          <a:prstGeom prst="rect">
            <a:avLst/>
          </a:prstGeom>
        </p:spPr>
        <p:txBody>
          <a:bodyPr vert="horz" lIns="91440" tIns="45720" rIns="91440" bIns="45720" rtlCol="0" anchor="ctr"/>
          <a:lstStyle>
            <a:lvl1pPr algn="ctr">
              <a:defRPr sz="1400">
                <a:solidFill>
                  <a:schemeClr val="tx1">
                    <a:tint val="75000"/>
                  </a:schemeClr>
                </a:solidFill>
                <a:latin typeface="Myriad Pro"/>
              </a:defRPr>
            </a:lvl1pPr>
          </a:lstStyle>
          <a:p>
            <a:endParaRPr lang="en-US" dirty="0"/>
          </a:p>
        </p:txBody>
      </p:sp>
      <p:sp>
        <p:nvSpPr>
          <p:cNvPr id="4" name="Title Placeholder 3"/>
          <p:cNvSpPr>
            <a:spLocks noGrp="1"/>
          </p:cNvSpPr>
          <p:nvPr>
            <p:ph type="title"/>
          </p:nvPr>
        </p:nvSpPr>
        <p:spPr>
          <a:xfrm>
            <a:off x="685800" y="228600"/>
            <a:ext cx="7886700" cy="1006475"/>
          </a:xfrm>
          <a:prstGeom prst="rect">
            <a:avLst/>
          </a:prstGeom>
          <a:effectLst>
            <a:outerShdw blurRad="25400" dist="25400" dir="2700000" algn="ctr" rotWithShape="0">
              <a:srgbClr val="000000"/>
            </a:outerShdw>
          </a:effectLst>
        </p:spPr>
        <p:txBody>
          <a:bodyPr vert="horz" lIns="91440" tIns="45720" rIns="91440" bIns="45720" rtlCol="0" anchor="ctr">
            <a:normAutofit/>
          </a:bodyPr>
          <a:lstStyle/>
          <a:p>
            <a:r>
              <a:rPr lang="en-US" smtClean="0"/>
              <a:t>Click to edit Master title style</a:t>
            </a:r>
            <a:endParaRPr lang="en-US" dirty="0"/>
          </a:p>
        </p:txBody>
      </p:sp>
      <p:sp>
        <p:nvSpPr>
          <p:cNvPr id="8" name="TextBox 4"/>
          <p:cNvSpPr txBox="1">
            <a:spLocks noChangeArrowheads="1"/>
          </p:cNvSpPr>
          <p:nvPr userDrawn="1"/>
        </p:nvSpPr>
        <p:spPr bwMode="auto">
          <a:xfrm>
            <a:off x="2581275" y="6581775"/>
            <a:ext cx="71723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200" dirty="0">
                <a:solidFill>
                  <a:srgbClr val="3B7CFF"/>
                </a:solidFill>
                <a:latin typeface="Arial" panose="020B0604020202020204" pitchFamily="34" charset="0"/>
              </a:rPr>
              <a:t>© 2016 California Institute of Technology. Government sponsorship acknowledged.</a:t>
            </a:r>
          </a:p>
        </p:txBody>
      </p:sp>
    </p:spTree>
    <p:extLst>
      <p:ext uri="{BB962C8B-B14F-4D97-AF65-F5344CB8AC3E}">
        <p14:creationId xmlns:p14="http://schemas.microsoft.com/office/powerpoint/2010/main" val="2515780614"/>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8" r:id="rId4"/>
    <p:sldLayoutId id="2147483659" r:id="rId5"/>
    <p:sldLayoutId id="2147483651" r:id="rId6"/>
    <p:sldLayoutId id="2147483657" r:id="rId7"/>
    <p:sldLayoutId id="2147483652" r:id="rId8"/>
    <p:sldLayoutId id="2147483653" r:id="rId9"/>
    <p:sldLayoutId id="2147483656" r:id="rId10"/>
    <p:sldLayoutId id="2147483654" r:id="rId11"/>
    <p:sldLayoutId id="2147483655" r:id="rId12"/>
  </p:sldLayoutIdLst>
  <p:timing>
    <p:tnLst>
      <p:par>
        <p:cTn id="1" dur="indefinite" restart="never" nodeType="tmRoot"/>
      </p:par>
    </p:tnLst>
  </p:timing>
  <p:hf hdr="0" ftr="0" dt="0"/>
  <p:txStyles>
    <p:titleStyle>
      <a:lvl1pPr algn="ctr" defTabSz="914400" rtl="0" eaLnBrk="1" latinLnBrk="0" hangingPunct="1">
        <a:spcBef>
          <a:spcPct val="0"/>
        </a:spcBef>
        <a:buNone/>
        <a:defRPr sz="3200" b="1"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Tx/>
        <a:buBlip>
          <a:blip r:embed="rId15"/>
        </a:buBlip>
        <a:defRPr sz="28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16"/>
        </a:buBlip>
        <a:defRPr sz="24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15"/>
        </a:buBlip>
        <a:defRPr sz="20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16"/>
        </a:buBlip>
        <a:defRPr sz="18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15"/>
        </a:buBlip>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jpe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nerijus.jankevicius@nomagic.com" TargetMode="External"/><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tiff"/><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42.png"/><Relationship Id="rId1" Type="http://schemas.microsoft.com/office/2007/relationships/media" Target="../media/media1.mp4"/><Relationship Id="rId2" Type="http://schemas.openxmlformats.org/officeDocument/2006/relationships/video" Target="../media/media1.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Open-MBEE/TMT-SysML-Mode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hyperlink" Target="http://www.tmt.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Open-MBEE/TMT-SysML-Model" TargetMode="External"/><Relationship Id="rId3" Type="http://schemas.openxmlformats.org/officeDocument/2006/relationships/hyperlink" Target="https://github.com/Open-MBE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Open-MBE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804194"/>
            <a:ext cx="7772400" cy="1376363"/>
          </a:xfrm>
        </p:spPr>
        <p:txBody>
          <a:bodyPr>
            <a:normAutofit fontScale="90000"/>
          </a:bodyPr>
          <a:lstStyle/>
          <a:p>
            <a:r>
              <a:rPr lang="en-US" sz="3600" dirty="0"/>
              <a:t>ESEM: Automated Systems Analysis using Executable SysML Modeling Patterns</a:t>
            </a:r>
            <a:endParaRPr lang="en-US" altLang="en-US" sz="3600" dirty="0">
              <a:latin typeface="Arial" panose="020B0604020202020204" pitchFamily="34" charset="0"/>
            </a:endParaRPr>
          </a:p>
        </p:txBody>
      </p:sp>
      <p:sp>
        <p:nvSpPr>
          <p:cNvPr id="3" name="Subtitle 2"/>
          <p:cNvSpPr>
            <a:spLocks noGrp="1"/>
          </p:cNvSpPr>
          <p:nvPr>
            <p:ph type="subTitle" idx="1"/>
          </p:nvPr>
        </p:nvSpPr>
        <p:spPr>
          <a:xfrm>
            <a:off x="685800" y="4899024"/>
            <a:ext cx="7772400" cy="1425576"/>
          </a:xfrm>
        </p:spPr>
        <p:txBody>
          <a:bodyPr>
            <a:normAutofit/>
          </a:bodyPr>
          <a:lstStyle/>
          <a:p>
            <a:pPr>
              <a:spcBef>
                <a:spcPct val="0"/>
              </a:spcBef>
            </a:pPr>
            <a:r>
              <a:rPr lang="en-US" altLang="en-US" dirty="0" smtClean="0">
                <a:latin typeface="Arial" panose="020B0604020202020204" pitchFamily="34" charset="0"/>
              </a:rPr>
              <a:t>July 18, </a:t>
            </a:r>
            <a:r>
              <a:rPr lang="en-US" altLang="en-US" dirty="0">
                <a:latin typeface="Arial" panose="020B0604020202020204" pitchFamily="34" charset="0"/>
              </a:rPr>
              <a:t>2016, </a:t>
            </a:r>
            <a:r>
              <a:rPr lang="en-US" altLang="en-US" dirty="0" smtClean="0">
                <a:latin typeface="Arial" panose="020B0604020202020204" pitchFamily="34" charset="0"/>
              </a:rPr>
              <a:t>Nerijus </a:t>
            </a:r>
            <a:r>
              <a:rPr lang="en-US" altLang="en-US" dirty="0" smtClean="0">
                <a:latin typeface="Arial" panose="020B0604020202020204" pitchFamily="34" charset="0"/>
              </a:rPr>
              <a:t>Jankevičius</a:t>
            </a:r>
            <a:endParaRPr lang="en-US" altLang="en-US" dirty="0">
              <a:latin typeface="Arial" panose="020B0604020202020204" pitchFamily="34" charset="0"/>
            </a:endParaRPr>
          </a:p>
          <a:p>
            <a:pPr>
              <a:spcBef>
                <a:spcPct val="0"/>
              </a:spcBef>
            </a:pPr>
            <a:r>
              <a:rPr lang="en-US" altLang="en-US" dirty="0" smtClean="0">
                <a:latin typeface="Arial" panose="020B0604020202020204" pitchFamily="34" charset="0"/>
              </a:rPr>
              <a:t>No Magic Europe</a:t>
            </a:r>
            <a:endParaRPr lang="en-US" altLang="en-US" b="1" dirty="0">
              <a:latin typeface="Arial" panose="020B0604020202020204" pitchFamily="34" charset="0"/>
            </a:endParaRPr>
          </a:p>
          <a:p>
            <a:pPr>
              <a:lnSpc>
                <a:spcPct val="90000"/>
              </a:lnSpc>
            </a:pPr>
            <a:endParaRPr lang="en-US" dirty="0"/>
          </a:p>
          <a:p>
            <a:pPr>
              <a:lnSpc>
                <a:spcPct val="90000"/>
              </a:lnSpc>
            </a:pPr>
            <a:endParaRPr lang="en-US" sz="1000" dirty="0" smtClean="0">
              <a:latin typeface="Arial" panose="020B0604020202020204" pitchFamily="34" charset="0"/>
              <a:cs typeface="Arial" panose="020B0604020202020204" pitchFamily="34" charset="0"/>
            </a:endParaRPr>
          </a:p>
          <a:p>
            <a:endParaRPr lang="en-US" dirty="0"/>
          </a:p>
        </p:txBody>
      </p:sp>
      <p:pic>
        <p:nvPicPr>
          <p:cNvPr id="2" name="Picture 1"/>
          <p:cNvPicPr>
            <a:picLocks noChangeAspect="1"/>
          </p:cNvPicPr>
          <p:nvPr/>
        </p:nvPicPr>
        <p:blipFill>
          <a:blip r:embed="rId3"/>
          <a:stretch>
            <a:fillRect/>
          </a:stretch>
        </p:blipFill>
        <p:spPr>
          <a:xfrm>
            <a:off x="6942955" y="202011"/>
            <a:ext cx="838200" cy="742950"/>
          </a:xfrm>
          <a:prstGeom prst="rect">
            <a:avLst/>
          </a:prstGeom>
        </p:spPr>
      </p:pic>
      <p:pic>
        <p:nvPicPr>
          <p:cNvPr id="7" name="Picture 6"/>
          <p:cNvPicPr>
            <a:picLocks noChangeAspect="1"/>
          </p:cNvPicPr>
          <p:nvPr/>
        </p:nvPicPr>
        <p:blipFill>
          <a:blip r:embed="rId4"/>
          <a:stretch>
            <a:fillRect/>
          </a:stretch>
        </p:blipFill>
        <p:spPr>
          <a:xfrm>
            <a:off x="7874000" y="202011"/>
            <a:ext cx="736600" cy="743683"/>
          </a:xfrm>
          <a:prstGeom prst="rect">
            <a:avLst/>
          </a:prstGeom>
        </p:spPr>
      </p:pic>
    </p:spTree>
    <p:extLst>
      <p:ext uri="{BB962C8B-B14F-4D97-AF65-F5344CB8AC3E}">
        <p14:creationId xmlns:p14="http://schemas.microsoft.com/office/powerpoint/2010/main" val="2271480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t>Requirements Verification</a:t>
            </a:r>
          </a:p>
        </p:txBody>
      </p:sp>
      <p:sp>
        <p:nvSpPr>
          <p:cNvPr id="9219" name="Content Placeholder 2"/>
          <p:cNvSpPr>
            <a:spLocks noGrp="1"/>
          </p:cNvSpPr>
          <p:nvPr>
            <p:ph idx="1"/>
          </p:nvPr>
        </p:nvSpPr>
        <p:spPr/>
        <p:txBody>
          <a:bodyPr/>
          <a:lstStyle/>
          <a:p>
            <a:r>
              <a:rPr lang="en-US" altLang="en-US" dirty="0" smtClean="0"/>
              <a:t>A kind of systems analysis that assesses whether a system design meets the objectives and satisfies the constraints that are implied by the system requirements</a:t>
            </a:r>
          </a:p>
        </p:txBody>
      </p:sp>
    </p:spTree>
    <p:extLst>
      <p:ext uri="{BB962C8B-B14F-4D97-AF65-F5344CB8AC3E}">
        <p14:creationId xmlns:p14="http://schemas.microsoft.com/office/powerpoint/2010/main" val="3987833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Proposed Approach</a:t>
            </a:r>
          </a:p>
        </p:txBody>
      </p:sp>
      <p:sp>
        <p:nvSpPr>
          <p:cNvPr id="12291" name="Content Placeholder 2"/>
          <p:cNvSpPr>
            <a:spLocks noGrp="1"/>
          </p:cNvSpPr>
          <p:nvPr>
            <p:ph idx="1"/>
          </p:nvPr>
        </p:nvSpPr>
        <p:spPr>
          <a:xfrm>
            <a:off x="381000" y="1371600"/>
            <a:ext cx="8458200" cy="5105400"/>
          </a:xfrm>
        </p:spPr>
        <p:txBody>
          <a:bodyPr/>
          <a:lstStyle/>
          <a:p>
            <a:r>
              <a:rPr lang="en-US" dirty="0" smtClean="0"/>
              <a:t>Next phase of system </a:t>
            </a:r>
            <a:r>
              <a:rPr lang="en-US" dirty="0"/>
              <a:t>modeling </a:t>
            </a:r>
            <a:r>
              <a:rPr lang="en-US" dirty="0" smtClean="0"/>
              <a:t>emphasizes executable models to enhance understanding , precision, and verification of requirements</a:t>
            </a:r>
          </a:p>
          <a:p>
            <a:r>
              <a:rPr lang="en-US" altLang="en-US" dirty="0" smtClean="0"/>
              <a:t>Executable Systems Engineering Method (</a:t>
            </a:r>
            <a:r>
              <a:rPr lang="en-US" altLang="en-US" b="1" dirty="0" smtClean="0"/>
              <a:t>ESEM</a:t>
            </a:r>
            <a:r>
              <a:rPr lang="en-US" altLang="en-US" dirty="0" smtClean="0"/>
              <a:t>) augments the OOSEM activities by enabling executable models</a:t>
            </a:r>
          </a:p>
          <a:p>
            <a:pPr lvl="1"/>
            <a:r>
              <a:rPr lang="en-US" altLang="en-US" dirty="0"/>
              <a:t>ESEM produces executable </a:t>
            </a:r>
            <a:r>
              <a:rPr lang="en-US" altLang="en-US" dirty="0" err="1"/>
              <a:t>SysML</a:t>
            </a:r>
            <a:r>
              <a:rPr lang="en-US" altLang="en-US" dirty="0"/>
              <a:t> models that verify requirements</a:t>
            </a:r>
          </a:p>
          <a:p>
            <a:pPr lvl="1"/>
            <a:r>
              <a:rPr lang="en-US" altLang="en-US" dirty="0" smtClean="0"/>
              <a:t>Includes a set of analysis patterns that are specified with various SysML structural, behavioral and parametric diagrams</a:t>
            </a:r>
          </a:p>
          <a:p>
            <a:pPr lvl="1"/>
            <a:r>
              <a:rPr lang="en-US" dirty="0" smtClean="0"/>
              <a:t>Also enables integration of supplier/customer models</a:t>
            </a:r>
            <a:endParaRPr lang="en-US" altLang="en-US" dirty="0" smtClean="0"/>
          </a:p>
        </p:txBody>
      </p:sp>
    </p:spTree>
    <p:extLst>
      <p:ext uri="{BB962C8B-B14F-4D97-AF65-F5344CB8AC3E}">
        <p14:creationId xmlns:p14="http://schemas.microsoft.com/office/powerpoint/2010/main" val="1862167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304800"/>
            <a:ext cx="9144000" cy="990600"/>
          </a:xfrm>
        </p:spPr>
        <p:txBody>
          <a:bodyPr/>
          <a:lstStyle/>
          <a:p>
            <a:r>
              <a:rPr lang="en-US" altLang="en-US" dirty="0" smtClean="0"/>
              <a:t>TMT MBSE Objectives</a:t>
            </a:r>
          </a:p>
        </p:txBody>
      </p:sp>
      <p:sp>
        <p:nvSpPr>
          <p:cNvPr id="3" name="Content Placeholder 2"/>
          <p:cNvSpPr>
            <a:spLocks noGrp="1"/>
          </p:cNvSpPr>
          <p:nvPr>
            <p:ph idx="1"/>
          </p:nvPr>
        </p:nvSpPr>
        <p:spPr>
          <a:xfrm>
            <a:off x="457200" y="1600200"/>
            <a:ext cx="7391400" cy="4525963"/>
          </a:xfrm>
        </p:spPr>
        <p:txBody>
          <a:bodyPr>
            <a:noAutofit/>
          </a:bodyPr>
          <a:lstStyle/>
          <a:p>
            <a:pPr>
              <a:defRPr/>
            </a:pPr>
            <a:r>
              <a:rPr lang="en-US" sz="2200" dirty="0" smtClean="0"/>
              <a:t>Use MBSE to define </a:t>
            </a:r>
            <a:r>
              <a:rPr lang="en-US" sz="2200" b="1" dirty="0" smtClean="0"/>
              <a:t>executable SysML model </a:t>
            </a:r>
            <a:r>
              <a:rPr lang="en-US" sz="2200" dirty="0" smtClean="0"/>
              <a:t>that captures requirements, operational scenarios (use cases), system decomposition, relationships and between subsystems, etc.</a:t>
            </a:r>
          </a:p>
          <a:p>
            <a:pPr>
              <a:defRPr/>
            </a:pPr>
            <a:r>
              <a:rPr lang="en-US" sz="2200" dirty="0" smtClean="0"/>
              <a:t>Use the model to </a:t>
            </a:r>
            <a:r>
              <a:rPr lang="en-US" sz="2200" b="1" dirty="0" smtClean="0"/>
              <a:t>analyze the system design </a:t>
            </a:r>
            <a:r>
              <a:rPr lang="en-US" sz="2200" dirty="0" smtClean="0"/>
              <a:t>for</a:t>
            </a:r>
          </a:p>
          <a:p>
            <a:pPr lvl="1">
              <a:defRPr/>
            </a:pPr>
            <a:r>
              <a:rPr lang="en-US" sz="2200" dirty="0" smtClean="0"/>
              <a:t> power consumption, mass, and duration</a:t>
            </a:r>
          </a:p>
          <a:p>
            <a:pPr>
              <a:defRPr/>
            </a:pPr>
            <a:r>
              <a:rPr lang="en-US" sz="2200" dirty="0" smtClean="0"/>
              <a:t>Produce </a:t>
            </a:r>
            <a:r>
              <a:rPr lang="en-US" sz="2200" b="1" dirty="0" smtClean="0"/>
              <a:t>engineering documents</a:t>
            </a:r>
          </a:p>
          <a:p>
            <a:pPr lvl="1">
              <a:defRPr/>
            </a:pPr>
            <a:r>
              <a:rPr lang="en-US" sz="2200" dirty="0" smtClean="0"/>
              <a:t>Requirement Flow Down Document</a:t>
            </a:r>
          </a:p>
          <a:p>
            <a:pPr lvl="1">
              <a:defRPr/>
            </a:pPr>
            <a:r>
              <a:rPr lang="en-US" sz="2200" dirty="0" smtClean="0"/>
              <a:t>Operational Scenario Document</a:t>
            </a:r>
          </a:p>
          <a:p>
            <a:pPr lvl="1">
              <a:defRPr/>
            </a:pPr>
            <a:r>
              <a:rPr lang="en-US" sz="2200" dirty="0" smtClean="0"/>
              <a:t>Design Description Document</a:t>
            </a:r>
          </a:p>
          <a:p>
            <a:pPr lvl="1">
              <a:defRPr/>
            </a:pPr>
            <a:r>
              <a:rPr lang="en-US" sz="2200" dirty="0" smtClean="0"/>
              <a:t>Interface Control Documents</a:t>
            </a:r>
          </a:p>
          <a:p>
            <a:pPr>
              <a:defRPr/>
            </a:pPr>
            <a:r>
              <a:rPr lang="en-US" sz="2200" dirty="0" smtClean="0">
                <a:solidFill>
                  <a:schemeClr val="tx2"/>
                </a:solidFill>
              </a:rPr>
              <a:t>Uses </a:t>
            </a:r>
            <a:r>
              <a:rPr lang="en-US" sz="2200" b="1" dirty="0" smtClean="0">
                <a:solidFill>
                  <a:schemeClr val="tx2"/>
                </a:solidFill>
              </a:rPr>
              <a:t>standard languages and techniques where practical to</a:t>
            </a:r>
            <a:r>
              <a:rPr lang="en-US" sz="2200" dirty="0" smtClean="0">
                <a:solidFill>
                  <a:schemeClr val="tx2"/>
                </a:solidFill>
              </a:rPr>
              <a:t> </a:t>
            </a:r>
            <a:r>
              <a:rPr lang="en-US" sz="2200" dirty="0" smtClean="0"/>
              <a:t>avoid custom software development</a:t>
            </a:r>
          </a:p>
        </p:txBody>
      </p:sp>
    </p:spTree>
    <p:extLst>
      <p:ext uri="{BB962C8B-B14F-4D97-AF65-F5344CB8AC3E}">
        <p14:creationId xmlns:p14="http://schemas.microsoft.com/office/powerpoint/2010/main" val="1096492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0" y="304800"/>
            <a:ext cx="9144000" cy="990600"/>
          </a:xfrm>
        </p:spPr>
        <p:txBody>
          <a:bodyPr>
            <a:noAutofit/>
          </a:bodyPr>
          <a:lstStyle/>
          <a:p>
            <a:r>
              <a:rPr lang="en-US" dirty="0" smtClean="0"/>
              <a:t>Typical Analysis Activities</a:t>
            </a:r>
            <a:br>
              <a:rPr lang="en-US" dirty="0" smtClean="0"/>
            </a:br>
            <a:r>
              <a:rPr lang="en-US" dirty="0" smtClean="0"/>
              <a:t>Using ESEM</a:t>
            </a:r>
            <a:endParaRPr lang="en-US" dirty="0"/>
          </a:p>
        </p:txBody>
      </p:sp>
      <p:sp>
        <p:nvSpPr>
          <p:cNvPr id="19458" name="Content Placeholder 2"/>
          <p:cNvSpPr>
            <a:spLocks noGrp="1"/>
          </p:cNvSpPr>
          <p:nvPr>
            <p:ph idx="1"/>
          </p:nvPr>
        </p:nvSpPr>
        <p:spPr/>
        <p:txBody>
          <a:bodyPr/>
          <a:lstStyle/>
          <a:p>
            <a:r>
              <a:rPr lang="en-US" sz="2400" dirty="0"/>
              <a:t>Capture </a:t>
            </a:r>
            <a:r>
              <a:rPr lang="en-US" sz="2400" b="1" dirty="0"/>
              <a:t>operational use cases </a:t>
            </a:r>
            <a:r>
              <a:rPr lang="en-US" sz="2400" dirty="0"/>
              <a:t>with estimated durations of actions, e.g.</a:t>
            </a:r>
          </a:p>
          <a:p>
            <a:pPr lvl="1"/>
            <a:r>
              <a:rPr lang="en-US" altLang="en-US" sz="2000" dirty="0"/>
              <a:t>Post segment-exchange alignment: requirement: </a:t>
            </a:r>
            <a:r>
              <a:rPr lang="en-US" altLang="en-US" sz="2000" dirty="0" smtClean="0"/>
              <a:t>2h; </a:t>
            </a:r>
            <a:r>
              <a:rPr lang="en-US" altLang="en-US" sz="2000" dirty="0"/>
              <a:t>CBE </a:t>
            </a:r>
            <a:r>
              <a:rPr lang="en-US" altLang="en-US" sz="2000" dirty="0" smtClean="0"/>
              <a:t>1h19m</a:t>
            </a:r>
            <a:endParaRPr lang="en-US" altLang="en-US" sz="2000" dirty="0"/>
          </a:p>
          <a:p>
            <a:r>
              <a:rPr lang="en-US" sz="2400" dirty="0"/>
              <a:t>Capture </a:t>
            </a:r>
            <a:r>
              <a:rPr lang="en-US" sz="2400" b="1" dirty="0"/>
              <a:t>power and mass characteristics </a:t>
            </a:r>
            <a:r>
              <a:rPr lang="en-US" sz="2400" dirty="0"/>
              <a:t>of components </a:t>
            </a:r>
          </a:p>
          <a:p>
            <a:r>
              <a:rPr lang="en-US" sz="2400" dirty="0"/>
              <a:t>Identify </a:t>
            </a:r>
            <a:r>
              <a:rPr lang="en-US" sz="2400" b="1" dirty="0"/>
              <a:t>involved subsystems</a:t>
            </a:r>
            <a:r>
              <a:rPr lang="en-US" sz="2400" dirty="0"/>
              <a:t>, e.g. Telescope Control System (TCS), M1 Control System (M1CS)</a:t>
            </a:r>
          </a:p>
          <a:p>
            <a:r>
              <a:rPr lang="en-US" sz="2400" dirty="0"/>
              <a:t>Identify </a:t>
            </a:r>
            <a:r>
              <a:rPr lang="en-US" sz="2400" b="1" dirty="0"/>
              <a:t>interfaces and interactions </a:t>
            </a:r>
            <a:r>
              <a:rPr lang="en-US" sz="2400" dirty="0"/>
              <a:t>among subsystems</a:t>
            </a:r>
          </a:p>
          <a:p>
            <a:r>
              <a:rPr lang="en-US" sz="2400" b="1" dirty="0"/>
              <a:t>Analyze</a:t>
            </a:r>
            <a:r>
              <a:rPr lang="en-US" sz="2400" dirty="0"/>
              <a:t> associated scenarios</a:t>
            </a:r>
          </a:p>
          <a:p>
            <a:r>
              <a:rPr lang="en-US" sz="2400" dirty="0">
                <a:cs typeface="Arial" panose="020B0604020202020204" pitchFamily="34" charset="0"/>
              </a:rPr>
              <a:t>Automatically </a:t>
            </a:r>
            <a:r>
              <a:rPr lang="en-US" sz="2400" b="1" dirty="0">
                <a:cs typeface="Arial" panose="020B0604020202020204" pitchFamily="34" charset="0"/>
              </a:rPr>
              <a:t>verify system requirements </a:t>
            </a:r>
            <a:r>
              <a:rPr lang="en-US" sz="2400" dirty="0">
                <a:cs typeface="Arial" panose="020B0604020202020204" pitchFamily="34" charset="0"/>
              </a:rPr>
              <a:t>are met</a:t>
            </a:r>
          </a:p>
          <a:p>
            <a:r>
              <a:rPr lang="en-US" sz="2400" dirty="0"/>
              <a:t>Derive requirements for TMT subsystems</a:t>
            </a:r>
          </a:p>
          <a:p>
            <a:r>
              <a:rPr lang="en-US" sz="2400" dirty="0">
                <a:cs typeface="Arial" panose="020B0604020202020204" pitchFamily="34" charset="0"/>
              </a:rPr>
              <a:t>Develop/refine timing requirements for algorithms,  internal and external interface commands</a:t>
            </a:r>
          </a:p>
        </p:txBody>
      </p:sp>
    </p:spTree>
    <p:extLst>
      <p:ext uri="{BB962C8B-B14F-4D97-AF65-F5344CB8AC3E}">
        <p14:creationId xmlns:p14="http://schemas.microsoft.com/office/powerpoint/2010/main" val="4195083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3"/>
          <p:cNvSpPr>
            <a:spLocks noGrp="1"/>
          </p:cNvSpPr>
          <p:nvPr>
            <p:ph type="title"/>
          </p:nvPr>
        </p:nvSpPr>
        <p:spPr/>
        <p:txBody>
          <a:bodyPr>
            <a:normAutofit fontScale="90000"/>
          </a:bodyPr>
          <a:lstStyle/>
          <a:p>
            <a:r>
              <a:rPr lang="lt-LT" dirty="0" smtClean="0"/>
              <a:t>MagicDraw</a:t>
            </a:r>
            <a:br>
              <a:rPr lang="lt-LT" dirty="0" smtClean="0"/>
            </a:br>
            <a:r>
              <a:rPr lang="lt-LT" dirty="0" err="1" smtClean="0"/>
              <a:t>Cameo</a:t>
            </a:r>
            <a:r>
              <a:rPr lang="lt-LT" dirty="0" smtClean="0"/>
              <a:t> </a:t>
            </a:r>
            <a:r>
              <a:rPr lang="lt-LT" dirty="0" err="1" smtClean="0"/>
              <a:t>Simulation</a:t>
            </a:r>
            <a:r>
              <a:rPr lang="lt-LT" dirty="0" smtClean="0"/>
              <a:t> </a:t>
            </a:r>
            <a:r>
              <a:rPr lang="lt-LT" dirty="0" err="1" smtClean="0"/>
              <a:t>Toolkit</a:t>
            </a:r>
            <a:endParaRPr lang="en-US" dirty="0"/>
          </a:p>
        </p:txBody>
      </p:sp>
      <p:sp>
        <p:nvSpPr>
          <p:cNvPr id="10" name="Content Placeholder 4"/>
          <p:cNvSpPr>
            <a:spLocks noGrp="1"/>
          </p:cNvSpPr>
          <p:nvPr>
            <p:ph idx="1"/>
          </p:nvPr>
        </p:nvSpPr>
        <p:spPr/>
        <p:txBody>
          <a:bodyPr>
            <a:normAutofit fontScale="70000" lnSpcReduction="20000"/>
          </a:bodyPr>
          <a:lstStyle/>
          <a:p>
            <a:pPr marL="347663" lvl="1" indent="-347663">
              <a:buClr>
                <a:srgbClr val="363650"/>
              </a:buClr>
              <a:buSzPct val="80000"/>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Model execution framework and infrastructure:</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Model debugging and animation environment</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Pluggable engines, languages and evaluators</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User Interface prototyping support</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Model driven configs and test cases</a:t>
            </a:r>
          </a:p>
          <a:p>
            <a:pPr marL="347663" lvl="1" indent="-347663">
              <a:buClr>
                <a:srgbClr val="363650"/>
              </a:buClr>
              <a:buSzPct val="80000"/>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endParaRPr lang="en-US" sz="3100" dirty="0">
              <a:latin typeface="Calibri" charset="0"/>
              <a:cs typeface="ＭＳ Ｐゴシック" charset="0"/>
            </a:endParaRPr>
          </a:p>
          <a:p>
            <a:pPr marL="347663" lvl="1" indent="-347663">
              <a:buClr>
                <a:srgbClr val="363650"/>
              </a:buClr>
              <a:buSzPct val="80000"/>
              <a:buFont typeface="Arial" pitchFamily="34" charset="0"/>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The standard based model execution of:</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Activities (OMG fUML standard)</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Composite </a:t>
            </a:r>
            <a:r>
              <a:rPr lang="en-US" sz="3100" dirty="0" smtClean="0">
                <a:latin typeface="Calibri" charset="0"/>
                <a:cs typeface="ＭＳ Ｐゴシック" charset="0"/>
              </a:rPr>
              <a:t>structures (OMG PSCS)</a:t>
            </a:r>
            <a:endParaRPr lang="en-US" sz="3100" dirty="0">
              <a:latin typeface="Calibri" charset="0"/>
              <a:cs typeface="ＭＳ Ｐゴシック" charset="0"/>
            </a:endParaRP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Statemachines (W3C SCXML standard)</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Actions/scripts (JSR223 standard) </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Parametrics (OMG SysML standard)</a:t>
            </a:r>
          </a:p>
          <a:p>
            <a:pPr marL="727075" lvl="1"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r>
              <a:rPr lang="en-US" sz="3100" dirty="0">
                <a:latin typeface="Calibri" charset="0"/>
                <a:cs typeface="ＭＳ Ｐゴシック" charset="0"/>
              </a:rPr>
              <a:t>Sequence diagrams (OMG UML Testing Profile)</a:t>
            </a:r>
          </a:p>
          <a:p>
            <a:pPr marL="338138" indent="-338138">
              <a:buClr>
                <a:srgbClr val="363650"/>
              </a:buClr>
              <a:buSzPct val="80000"/>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defRPr/>
            </a:pPr>
            <a:endParaRPr lang="en-US" dirty="0" smtClean="0">
              <a:solidFill>
                <a:schemeClr val="bg2">
                  <a:lumMod val="75000"/>
                </a:schemeClr>
              </a:solidFill>
              <a:ea typeface="MS PGothic" pitchFamily="34" charset="-128"/>
            </a:endParaRPr>
          </a:p>
        </p:txBody>
      </p:sp>
      <p:sp>
        <p:nvSpPr>
          <p:cNvPr id="15363" name="AutoShape 2"/>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15365" name="Picture 23"/>
          <p:cNvPicPr>
            <a:picLocks noChangeAspect="1" noChangeArrowheads="1"/>
          </p:cNvPicPr>
          <p:nvPr/>
        </p:nvPicPr>
        <p:blipFill>
          <a:blip r:embed="rId3">
            <a:extLst>
              <a:ext uri="{28A0092B-C50C-407E-A947-70E740481C1C}">
                <a14:useLocalDpi xmlns:a14="http://schemas.microsoft.com/office/drawing/2010/main" val="0"/>
              </a:ext>
            </a:extLst>
          </a:blip>
          <a:srcRect l="20000"/>
          <a:stretch>
            <a:fillRect/>
          </a:stretch>
        </p:blipFill>
        <p:spPr bwMode="auto">
          <a:xfrm>
            <a:off x="7862888" y="3605213"/>
            <a:ext cx="812800" cy="97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6" name="Picture 10" descr="OMG_b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063" y="4148138"/>
            <a:ext cx="1546225"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3238" y="5035550"/>
            <a:ext cx="117475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m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9592" y="1304925"/>
            <a:ext cx="1419391" cy="157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 descr="CST_box.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20791" y="2289425"/>
            <a:ext cx="1218066" cy="1354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82491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0"/>
          <p:cNvPicPr>
            <a:picLocks noChangeAspect="1" noChangeArrowheads="1"/>
          </p:cNvPicPr>
          <p:nvPr/>
        </p:nvPicPr>
        <p:blipFill>
          <a:blip r:embed="rId3" cstate="print"/>
          <a:srcRect/>
          <a:stretch>
            <a:fillRect/>
          </a:stretch>
        </p:blipFill>
        <p:spPr bwMode="auto">
          <a:xfrm>
            <a:off x="0" y="1564987"/>
            <a:ext cx="3048000" cy="2543175"/>
          </a:xfrm>
          <a:prstGeom prst="rect">
            <a:avLst/>
          </a:prstGeom>
          <a:noFill/>
          <a:ln w="9525">
            <a:noFill/>
            <a:miter lim="800000"/>
            <a:headEnd/>
            <a:tailEnd/>
          </a:ln>
        </p:spPr>
      </p:pic>
      <p:sp>
        <p:nvSpPr>
          <p:cNvPr id="2" name="Title 1"/>
          <p:cNvSpPr>
            <a:spLocks noGrp="1"/>
          </p:cNvSpPr>
          <p:nvPr>
            <p:ph type="title"/>
          </p:nvPr>
        </p:nvSpPr>
        <p:spPr>
          <a:xfrm>
            <a:off x="0" y="228600"/>
            <a:ext cx="9144000" cy="990600"/>
          </a:xfrm>
        </p:spPr>
        <p:txBody>
          <a:bodyPr>
            <a:noAutofit/>
          </a:bodyPr>
          <a:lstStyle/>
          <a:p>
            <a:r>
              <a:rPr lang="en-US" dirty="0" smtClean="0"/>
              <a:t>Analysis of Architecture</a:t>
            </a:r>
            <a:br>
              <a:rPr lang="en-US" dirty="0" smtClean="0"/>
            </a:br>
            <a:r>
              <a:rPr lang="en-US" dirty="0" smtClean="0"/>
              <a:t>and Design</a:t>
            </a:r>
            <a:endParaRPr lang="en-US" dirty="0"/>
          </a:p>
        </p:txBody>
      </p:sp>
      <p:pic>
        <p:nvPicPr>
          <p:cNvPr id="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211824"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9"/>
          <p:cNvGrpSpPr>
            <a:grpSpLocks/>
          </p:cNvGrpSpPr>
          <p:nvPr/>
        </p:nvGrpSpPr>
        <p:grpSpPr bwMode="auto">
          <a:xfrm>
            <a:off x="0" y="5624945"/>
            <a:ext cx="4177188" cy="914400"/>
            <a:chOff x="178" y="3688"/>
            <a:chExt cx="1877" cy="441"/>
          </a:xfrm>
          <a:solidFill>
            <a:schemeClr val="accent6">
              <a:lumMod val="20000"/>
              <a:lumOff val="80000"/>
            </a:schemeClr>
          </a:solidFill>
        </p:grpSpPr>
        <p:sp>
          <p:nvSpPr>
            <p:cNvPr id="5" name="AutoShape 20"/>
            <p:cNvSpPr>
              <a:spLocks noChangeArrowheads="1"/>
            </p:cNvSpPr>
            <p:nvPr/>
          </p:nvSpPr>
          <p:spPr bwMode="auto">
            <a:xfrm>
              <a:off x="178" y="3688"/>
              <a:ext cx="1877" cy="441"/>
            </a:xfrm>
            <a:prstGeom prst="wedgeRectCallout">
              <a:avLst>
                <a:gd name="adj1" fmla="val -30780"/>
                <a:gd name="adj2" fmla="val -227914"/>
              </a:avLst>
            </a:prstGeom>
            <a:grpFill/>
            <a:ln w="9525" algn="ctr">
              <a:solidFill>
                <a:schemeClr val="tx1"/>
              </a:solidFill>
              <a:miter lim="800000"/>
              <a:headEnd/>
              <a:tailEnd/>
            </a:ln>
            <a:effectLst/>
          </p:spPr>
          <p:txBody>
            <a:bodyPr anchor="ctr"/>
            <a:lstStyle/>
            <a:p>
              <a:pPr>
                <a:buClr>
                  <a:srgbClr val="A3A3A3"/>
                </a:buClr>
                <a:buSzPct val="80000"/>
                <a:buFont typeface="Wingdings 3" pitchFamily="18" charset="2"/>
                <a:buNone/>
              </a:pPr>
              <a:r>
                <a:rPr lang="en-US" sz="1400" dirty="0" smtClean="0"/>
                <a:t>Max duration Post-segment exchange: 7200s 5000s</a:t>
              </a:r>
            </a:p>
            <a:p>
              <a:pPr>
                <a:buClr>
                  <a:srgbClr val="A3A3A3"/>
                </a:buClr>
                <a:buSzPct val="80000"/>
                <a:buFont typeface="Wingdings 3" pitchFamily="18" charset="2"/>
                <a:buNone/>
              </a:pPr>
              <a:r>
                <a:rPr lang="en-US" sz="1400" dirty="0" smtClean="0"/>
                <a:t>Number of exposures of 45s  4   6</a:t>
              </a:r>
              <a:endParaRPr lang="en-US" sz="1400" dirty="0"/>
            </a:p>
            <a:p>
              <a:pPr>
                <a:buClr>
                  <a:srgbClr val="A3A3A3"/>
                </a:buClr>
                <a:buSzPct val="80000"/>
                <a:buFont typeface="Wingdings 3" pitchFamily="18" charset="2"/>
                <a:buNone/>
              </a:pPr>
              <a:r>
                <a:rPr lang="en-US" sz="1400" dirty="0" smtClean="0"/>
                <a:t>Max peak power consumption in dome: 8.5kw  8.1kw</a:t>
              </a:r>
              <a:br>
                <a:rPr lang="en-US" sz="1400" dirty="0" smtClean="0"/>
              </a:br>
              <a:r>
                <a:rPr lang="en-US" sz="1400" dirty="0" smtClean="0"/>
                <a:t>Number of motors with 50W 10 12</a:t>
              </a:r>
              <a:endParaRPr lang="en-US" sz="1400" dirty="0"/>
            </a:p>
          </p:txBody>
        </p:sp>
        <p:sp>
          <p:nvSpPr>
            <p:cNvPr id="6" name="Line 21"/>
            <p:cNvSpPr>
              <a:spLocks noChangeShapeType="1"/>
            </p:cNvSpPr>
            <p:nvPr/>
          </p:nvSpPr>
          <p:spPr bwMode="auto">
            <a:xfrm>
              <a:off x="1505" y="3959"/>
              <a:ext cx="214" cy="0"/>
            </a:xfrm>
            <a:prstGeom prst="line">
              <a:avLst/>
            </a:prstGeom>
            <a:grpFill/>
            <a:ln w="28575">
              <a:solidFill>
                <a:srgbClr val="FF0000"/>
              </a:solidFill>
              <a:round/>
              <a:headEnd/>
              <a:tailEnd/>
            </a:ln>
            <a:effectLst/>
          </p:spPr>
          <p:txBody>
            <a:bodyPr anchor="ctr"/>
            <a:lstStyle/>
            <a:p>
              <a:endParaRPr lang="en-US"/>
            </a:p>
          </p:txBody>
        </p:sp>
      </p:grpSp>
      <p:sp>
        <p:nvSpPr>
          <p:cNvPr id="7" name="Line 21"/>
          <p:cNvSpPr>
            <a:spLocks noChangeShapeType="1"/>
          </p:cNvSpPr>
          <p:nvPr/>
        </p:nvSpPr>
        <p:spPr bwMode="auto">
          <a:xfrm>
            <a:off x="2209800" y="6400800"/>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8" name="Line 21"/>
          <p:cNvSpPr>
            <a:spLocks noChangeShapeType="1"/>
          </p:cNvSpPr>
          <p:nvPr/>
        </p:nvSpPr>
        <p:spPr bwMode="auto">
          <a:xfrm>
            <a:off x="2913892" y="5791200"/>
            <a:ext cx="438907"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sp>
        <p:nvSpPr>
          <p:cNvPr id="9" name="Line 21"/>
          <p:cNvSpPr>
            <a:spLocks noChangeShapeType="1"/>
          </p:cNvSpPr>
          <p:nvPr/>
        </p:nvSpPr>
        <p:spPr bwMode="auto">
          <a:xfrm>
            <a:off x="2178627" y="5964382"/>
            <a:ext cx="152400" cy="0"/>
          </a:xfrm>
          <a:prstGeom prst="line">
            <a:avLst/>
          </a:prstGeom>
          <a:solidFill>
            <a:schemeClr val="accent6">
              <a:lumMod val="20000"/>
              <a:lumOff val="80000"/>
            </a:schemeClr>
          </a:solidFill>
          <a:ln w="28575">
            <a:solidFill>
              <a:srgbClr val="FF0000"/>
            </a:solidFill>
            <a:round/>
            <a:headEnd/>
            <a:tailEnd/>
          </a:ln>
          <a:effectLst/>
        </p:spPr>
        <p:txBody>
          <a:bodyPr anchor="ctr"/>
          <a:lstStyle/>
          <a:p>
            <a:endParaRPr lang="en-US"/>
          </a:p>
        </p:txBody>
      </p:sp>
      <p:pic>
        <p:nvPicPr>
          <p:cNvPr id="1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6585" y="1371600"/>
            <a:ext cx="2704815" cy="1643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2"/>
          <p:cNvSpPr txBox="1">
            <a:spLocks noChangeArrowheads="1"/>
          </p:cNvSpPr>
          <p:nvPr/>
        </p:nvSpPr>
        <p:spPr bwMode="auto">
          <a:xfrm>
            <a:off x="1752600" y="1485322"/>
            <a:ext cx="24288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smtClean="0">
                <a:latin typeface="Arial" panose="020B0604020202020204" pitchFamily="34" charset="0"/>
              </a:rPr>
              <a:t>Update Requirements</a:t>
            </a:r>
            <a:endParaRPr lang="en-US" altLang="en-US" sz="1800" dirty="0">
              <a:latin typeface="Arial" panose="020B0604020202020204" pitchFamily="34" charset="0"/>
            </a:endParaRPr>
          </a:p>
        </p:txBody>
      </p:sp>
      <p:pic>
        <p:nvPicPr>
          <p:cNvPr id="1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9909" y="1412209"/>
            <a:ext cx="3545228" cy="2058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3"/>
          <p:cNvSpPr txBox="1">
            <a:spLocks noChangeArrowheads="1"/>
          </p:cNvSpPr>
          <p:nvPr/>
        </p:nvSpPr>
        <p:spPr bwMode="auto">
          <a:xfrm>
            <a:off x="6906092" y="1518203"/>
            <a:ext cx="1856908"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Conceptual Design</a:t>
            </a:r>
          </a:p>
        </p:txBody>
      </p:sp>
      <p:pic>
        <p:nvPicPr>
          <p:cNvPr id="16" name="Picture 15"/>
          <p:cNvPicPr>
            <a:picLocks noChangeAspect="1"/>
          </p:cNvPicPr>
          <p:nvPr/>
        </p:nvPicPr>
        <p:blipFill>
          <a:blip r:embed="rId7"/>
          <a:stretch>
            <a:fillRect/>
          </a:stretch>
        </p:blipFill>
        <p:spPr>
          <a:xfrm>
            <a:off x="2609850" y="2963716"/>
            <a:ext cx="6534150" cy="619125"/>
          </a:xfrm>
          <a:prstGeom prst="rect">
            <a:avLst/>
          </a:prstGeom>
        </p:spPr>
      </p:pic>
      <p:sp>
        <p:nvSpPr>
          <p:cNvPr id="15" name="Oval 14"/>
          <p:cNvSpPr/>
          <p:nvPr/>
        </p:nvSpPr>
        <p:spPr>
          <a:xfrm>
            <a:off x="2771520" y="3142949"/>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 name="Picture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479" y="3601334"/>
            <a:ext cx="2513235" cy="2009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742755"/>
            <a:ext cx="3359746" cy="10669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3"/>
          <p:cNvSpPr txBox="1">
            <a:spLocks noChangeArrowheads="1"/>
          </p:cNvSpPr>
          <p:nvPr/>
        </p:nvSpPr>
        <p:spPr bwMode="auto">
          <a:xfrm>
            <a:off x="6705600" y="3737522"/>
            <a:ext cx="226352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Analyze </a:t>
            </a:r>
            <a:r>
              <a:rPr lang="en-US" altLang="en-US" sz="1800" dirty="0" smtClean="0">
                <a:latin typeface="Arial" panose="020B0604020202020204" pitchFamily="34" charset="0"/>
              </a:rPr>
              <a:t>Realization Design/Specification</a:t>
            </a:r>
            <a:endParaRPr lang="en-US" altLang="en-US" sz="1800" dirty="0">
              <a:latin typeface="Arial" panose="020B0604020202020204" pitchFamily="34" charset="0"/>
            </a:endParaRPr>
          </a:p>
        </p:txBody>
      </p:sp>
      <p:cxnSp>
        <p:nvCxnSpPr>
          <p:cNvPr id="20" name="Curved Connector 19"/>
          <p:cNvCxnSpPr/>
          <p:nvPr/>
        </p:nvCxnSpPr>
        <p:spPr>
          <a:xfrm flipV="1">
            <a:off x="2953185" y="2140589"/>
            <a:ext cx="1224003" cy="17478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p:nvPr/>
        </p:nvCxnSpPr>
        <p:spPr>
          <a:xfrm rot="5400000" flipH="1" flipV="1">
            <a:off x="692925" y="3359925"/>
            <a:ext cx="1343088" cy="776263"/>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H="1">
            <a:off x="6458655" y="4227339"/>
            <a:ext cx="863996" cy="600076"/>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10" cstate="print"/>
          <a:stretch>
            <a:fillRect/>
          </a:stretch>
        </p:blipFill>
        <p:spPr>
          <a:xfrm flipV="1">
            <a:off x="4177188" y="5857775"/>
            <a:ext cx="4402205" cy="156027"/>
          </a:xfrm>
          <a:prstGeom prst="rect">
            <a:avLst/>
          </a:prstGeom>
        </p:spPr>
      </p:pic>
      <p:sp>
        <p:nvSpPr>
          <p:cNvPr id="32" name="Oval 31"/>
          <p:cNvSpPr/>
          <p:nvPr/>
        </p:nvSpPr>
        <p:spPr>
          <a:xfrm>
            <a:off x="5548843" y="5611813"/>
            <a:ext cx="2257680" cy="6365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5" name="TextBox 34"/>
          <p:cNvSpPr txBox="1"/>
          <p:nvPr/>
        </p:nvSpPr>
        <p:spPr>
          <a:xfrm>
            <a:off x="4267201" y="6184539"/>
            <a:ext cx="4701926" cy="461665"/>
          </a:xfrm>
          <a:prstGeom prst="rect">
            <a:avLst/>
          </a:prstGeom>
          <a:noFill/>
        </p:spPr>
        <p:txBody>
          <a:bodyPr wrap="square" rtlCol="0">
            <a:spAutoFit/>
          </a:bodyPr>
          <a:lstStyle/>
          <a:p>
            <a:r>
              <a:rPr lang="en-US" sz="2400" dirty="0" smtClean="0"/>
              <a:t>OCD, Requirements, ICD, DDD</a:t>
            </a:r>
            <a:endParaRPr lang="en-US" sz="2400" dirty="0"/>
          </a:p>
        </p:txBody>
      </p:sp>
      <p:sp>
        <p:nvSpPr>
          <p:cNvPr id="14" name="TextBox 13"/>
          <p:cNvSpPr txBox="1"/>
          <p:nvPr/>
        </p:nvSpPr>
        <p:spPr>
          <a:xfrm>
            <a:off x="6229979" y="5888853"/>
            <a:ext cx="960712" cy="369332"/>
          </a:xfrm>
          <a:prstGeom prst="rect">
            <a:avLst/>
          </a:prstGeom>
          <a:noFill/>
        </p:spPr>
        <p:txBody>
          <a:bodyPr wrap="none" rtlCol="0">
            <a:spAutoFit/>
          </a:bodyPr>
          <a:lstStyle/>
          <a:p>
            <a:r>
              <a:rPr lang="en-US" dirty="0" smtClean="0"/>
              <a:t>Pass/fail</a:t>
            </a:r>
            <a:endParaRPr lang="en-US" dirty="0"/>
          </a:p>
        </p:txBody>
      </p:sp>
      <p:sp>
        <p:nvSpPr>
          <p:cNvPr id="29" name="TextBox 28"/>
          <p:cNvSpPr txBox="1"/>
          <p:nvPr/>
        </p:nvSpPr>
        <p:spPr>
          <a:xfrm>
            <a:off x="853138" y="5229058"/>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30" name="TextBox 29"/>
          <p:cNvSpPr txBox="1"/>
          <p:nvPr/>
        </p:nvSpPr>
        <p:spPr>
          <a:xfrm>
            <a:off x="453041" y="2116611"/>
            <a:ext cx="301686"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flipH="1">
            <a:off x="1981200" y="2424544"/>
            <a:ext cx="1143000" cy="369332"/>
          </a:xfrm>
          <a:prstGeom prst="rect">
            <a:avLst/>
          </a:prstGeom>
          <a:noFill/>
        </p:spPr>
        <p:txBody>
          <a:bodyPr wrap="square" rtlCol="0">
            <a:spAutoFit/>
          </a:bodyPr>
          <a:lstStyle/>
          <a:p>
            <a:r>
              <a:rPr lang="en-US" dirty="0">
                <a:solidFill>
                  <a:srgbClr val="FF0000"/>
                </a:solidFill>
              </a:rPr>
              <a:t>3</a:t>
            </a:r>
          </a:p>
        </p:txBody>
      </p:sp>
      <p:sp>
        <p:nvSpPr>
          <p:cNvPr id="34" name="TextBox 33"/>
          <p:cNvSpPr txBox="1"/>
          <p:nvPr/>
        </p:nvSpPr>
        <p:spPr>
          <a:xfrm>
            <a:off x="7806523" y="2251652"/>
            <a:ext cx="301686" cy="369332"/>
          </a:xfrm>
          <a:prstGeom prst="rect">
            <a:avLst/>
          </a:prstGeom>
          <a:noFill/>
        </p:spPr>
        <p:txBody>
          <a:bodyPr wrap="none" rtlCol="0">
            <a:spAutoFit/>
          </a:bodyPr>
          <a:lstStyle/>
          <a:p>
            <a:r>
              <a:rPr lang="en-US" dirty="0">
                <a:solidFill>
                  <a:srgbClr val="FF0000"/>
                </a:solidFill>
              </a:rPr>
              <a:t>4</a:t>
            </a:r>
          </a:p>
        </p:txBody>
      </p:sp>
      <p:sp>
        <p:nvSpPr>
          <p:cNvPr id="36" name="TextBox 35"/>
          <p:cNvSpPr txBox="1"/>
          <p:nvPr/>
        </p:nvSpPr>
        <p:spPr>
          <a:xfrm>
            <a:off x="7851292" y="4232829"/>
            <a:ext cx="301686" cy="369332"/>
          </a:xfrm>
          <a:prstGeom prst="rect">
            <a:avLst/>
          </a:prstGeom>
          <a:noFill/>
        </p:spPr>
        <p:txBody>
          <a:bodyPr wrap="none" rtlCol="0">
            <a:spAutoFit/>
          </a:bodyPr>
          <a:lstStyle/>
          <a:p>
            <a:r>
              <a:rPr lang="en-US" dirty="0">
                <a:solidFill>
                  <a:srgbClr val="FF0000"/>
                </a:solidFill>
              </a:rPr>
              <a:t>5</a:t>
            </a:r>
          </a:p>
        </p:txBody>
      </p:sp>
      <p:sp>
        <p:nvSpPr>
          <p:cNvPr id="37" name="TextBox 36"/>
          <p:cNvSpPr txBox="1"/>
          <p:nvPr/>
        </p:nvSpPr>
        <p:spPr>
          <a:xfrm>
            <a:off x="7806523" y="5729839"/>
            <a:ext cx="301686" cy="369332"/>
          </a:xfrm>
          <a:prstGeom prst="rect">
            <a:avLst/>
          </a:prstGeom>
          <a:noFill/>
        </p:spPr>
        <p:txBody>
          <a:bodyPr wrap="none" rtlCol="0">
            <a:spAutoFit/>
          </a:bodyPr>
          <a:lstStyle/>
          <a:p>
            <a:r>
              <a:rPr lang="en-US" dirty="0" smtClean="0">
                <a:solidFill>
                  <a:srgbClr val="FF0000"/>
                </a:solidFill>
              </a:rPr>
              <a:t>6</a:t>
            </a:r>
            <a:endParaRPr lang="en-US" dirty="0">
              <a:solidFill>
                <a:srgbClr val="FF0000"/>
              </a:solidFill>
            </a:endParaRPr>
          </a:p>
        </p:txBody>
      </p:sp>
    </p:spTree>
    <p:extLst>
      <p:ext uri="{BB962C8B-B14F-4D97-AF65-F5344CB8AC3E}">
        <p14:creationId xmlns:p14="http://schemas.microsoft.com/office/powerpoint/2010/main" val="4031653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Executable System Engineering Method </a:t>
            </a:r>
            <a:br>
              <a:rPr lang="en-US" dirty="0" smtClean="0"/>
            </a:br>
            <a:r>
              <a:rPr lang="en-US" dirty="0" smtClean="0"/>
              <a:t>(ESEM)</a:t>
            </a:r>
            <a:endParaRPr lang="en-US" dirty="0"/>
          </a:p>
        </p:txBody>
      </p:sp>
      <p:sp>
        <p:nvSpPr>
          <p:cNvPr id="25603" name="Content Placeholder 2"/>
          <p:cNvSpPr>
            <a:spLocks noGrp="1"/>
          </p:cNvSpPr>
          <p:nvPr>
            <p:ph idx="1"/>
          </p:nvPr>
        </p:nvSpPr>
        <p:spPr/>
        <p:txBody>
          <a:bodyPr/>
          <a:lstStyle/>
          <a:p>
            <a:r>
              <a:rPr lang="en-CA" altLang="en-US" smtClean="0"/>
              <a:t>Step 1: Formalize Requirements</a:t>
            </a:r>
          </a:p>
          <a:p>
            <a:r>
              <a:rPr lang="en-CA" altLang="en-US" smtClean="0"/>
              <a:t>Step 2: Specify Design</a:t>
            </a:r>
          </a:p>
          <a:p>
            <a:r>
              <a:rPr lang="en-CA" altLang="en-US" smtClean="0"/>
              <a:t>Step 3: Characterize Components</a:t>
            </a:r>
          </a:p>
          <a:p>
            <a:r>
              <a:rPr lang="en-CA" altLang="en-US" smtClean="0"/>
              <a:t>Step 4: Specify Analysis Context</a:t>
            </a:r>
          </a:p>
          <a:p>
            <a:r>
              <a:rPr lang="en-CA" altLang="en-US" smtClean="0"/>
              <a:t>Step 5: Specify Operational Scenarios</a:t>
            </a:r>
          </a:p>
          <a:p>
            <a:r>
              <a:rPr lang="en-CA" altLang="en-US" smtClean="0"/>
              <a:t>Step 6: Specify Analysis Configurations</a:t>
            </a:r>
          </a:p>
          <a:p>
            <a:r>
              <a:rPr lang="en-CA" altLang="en-US" smtClean="0"/>
              <a:t>Step 7: Run Analysis</a:t>
            </a:r>
          </a:p>
        </p:txBody>
      </p:sp>
    </p:spTree>
    <p:extLst>
      <p:ext uri="{BB962C8B-B14F-4D97-AF65-F5344CB8AC3E}">
        <p14:creationId xmlns:p14="http://schemas.microsoft.com/office/powerpoint/2010/main" val="60713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smtClean="0"/>
              <a:t>Step 1: Formalize Requirements</a:t>
            </a:r>
            <a:endParaRPr lang="en-US" altLang="en-US" smtClean="0"/>
          </a:p>
        </p:txBody>
      </p:sp>
      <p:sp>
        <p:nvSpPr>
          <p:cNvPr id="3" name="Content Placeholder 2"/>
          <p:cNvSpPr>
            <a:spLocks noGrp="1"/>
          </p:cNvSpPr>
          <p:nvPr>
            <p:ph idx="1"/>
          </p:nvPr>
        </p:nvSpPr>
        <p:spPr/>
        <p:txBody>
          <a:bodyPr>
            <a:normAutofit lnSpcReduction="10000"/>
          </a:bodyPr>
          <a:lstStyle/>
          <a:p>
            <a:pPr>
              <a:defRPr/>
            </a:pPr>
            <a:r>
              <a:rPr lang="en-US" dirty="0" smtClean="0"/>
              <a:t>Requirement Pattern</a:t>
            </a:r>
          </a:p>
          <a:p>
            <a:pPr lvl="1">
              <a:defRPr/>
            </a:pPr>
            <a:r>
              <a:rPr lang="en-US" dirty="0" smtClean="0"/>
              <a:t>Customer Side</a:t>
            </a:r>
          </a:p>
          <a:p>
            <a:pPr lvl="2">
              <a:defRPr/>
            </a:pPr>
            <a:r>
              <a:rPr lang="en-US" dirty="0" smtClean="0"/>
              <a:t>Define the textual requirement with a Requirement</a:t>
            </a:r>
          </a:p>
          <a:p>
            <a:pPr lvl="2">
              <a:defRPr/>
            </a:pPr>
            <a:r>
              <a:rPr lang="en-US" dirty="0" smtClean="0"/>
              <a:t>Optionally define a design black box specification with a Block with relevant value properties</a:t>
            </a:r>
          </a:p>
          <a:p>
            <a:pPr lvl="2">
              <a:defRPr/>
            </a:pPr>
            <a:r>
              <a:rPr lang="en-US" dirty="0" smtClean="0"/>
              <a:t>Optionally refine the Requirement with a Constraint Block on the black box design Block</a:t>
            </a:r>
          </a:p>
          <a:p>
            <a:pPr lvl="1">
              <a:defRPr/>
            </a:pPr>
            <a:r>
              <a:rPr lang="en-US" dirty="0" smtClean="0"/>
              <a:t>Supplier Side</a:t>
            </a:r>
          </a:p>
          <a:p>
            <a:pPr lvl="2">
              <a:defRPr/>
            </a:pPr>
            <a:r>
              <a:rPr lang="en-US" dirty="0" smtClean="0"/>
              <a:t>Define a design black box specification with a Block (that refines the customer’s black box Block if any and provides tighter property values)</a:t>
            </a:r>
          </a:p>
          <a:p>
            <a:pPr lvl="2">
              <a:defRPr/>
            </a:pPr>
            <a:r>
              <a:rPr lang="en-US" dirty="0" smtClean="0"/>
              <a:t>Refine the textual Requirement by a Constraint Block (if not already defined by the customer)</a:t>
            </a:r>
          </a:p>
        </p:txBody>
      </p:sp>
    </p:spTree>
    <p:extLst>
      <p:ext uri="{BB962C8B-B14F-4D97-AF65-F5344CB8AC3E}">
        <p14:creationId xmlns:p14="http://schemas.microsoft.com/office/powerpoint/2010/main" val="364154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Satisfy, refine, bind</a:t>
            </a:r>
            <a:endParaRPr lang="en-US" b="0" dirty="0"/>
          </a:p>
        </p:txBody>
      </p:sp>
      <p:sp>
        <p:nvSpPr>
          <p:cNvPr id="4" name="Slide Number Placeholder 3"/>
          <p:cNvSpPr>
            <a:spLocks noGrp="1"/>
          </p:cNvSpPr>
          <p:nvPr>
            <p:ph type="sldNum" sz="quarter" idx="4294967295"/>
          </p:nvPr>
        </p:nvSpPr>
        <p:spPr>
          <a:xfrm>
            <a:off x="3714744" y="6429399"/>
            <a:ext cx="1571636" cy="357187"/>
          </a:xfrm>
          <a:prstGeom prst="rect">
            <a:avLst/>
          </a:prstGeom>
        </p:spPr>
        <p:txBody>
          <a:bodyPr/>
          <a:lstStyle/>
          <a:p>
            <a:endParaRPr lang="lt-LT" dirty="0">
              <a:solidFill>
                <a:srgbClr val="FFFFFF">
                  <a:lumMod val="75000"/>
                </a:srgb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35707" b="-35707"/>
          <a:stretch>
            <a:fillRect/>
          </a:stretch>
        </p:blipFill>
        <p:spPr>
          <a:xfrm>
            <a:off x="251521" y="457200"/>
            <a:ext cx="8208912" cy="4844638"/>
          </a:xfrm>
        </p:spPr>
      </p:pic>
      <p:pic>
        <p:nvPicPr>
          <p:cNvPr id="7" name="Picture 6"/>
          <p:cNvPicPr>
            <a:picLocks noChangeAspect="1"/>
          </p:cNvPicPr>
          <p:nvPr/>
        </p:nvPicPr>
        <p:blipFill>
          <a:blip r:embed="rId3"/>
          <a:stretch>
            <a:fillRect/>
          </a:stretch>
        </p:blipFill>
        <p:spPr>
          <a:xfrm>
            <a:off x="2971800" y="4521200"/>
            <a:ext cx="5308600" cy="2032000"/>
          </a:xfrm>
          <a:prstGeom prst="rect">
            <a:avLst/>
          </a:prstGeom>
        </p:spPr>
      </p:pic>
    </p:spTree>
    <p:extLst>
      <p:ext uri="{BB962C8B-B14F-4D97-AF65-F5344CB8AC3E}">
        <p14:creationId xmlns:p14="http://schemas.microsoft.com/office/powerpoint/2010/main" val="435250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CA" altLang="en-US" smtClean="0"/>
              <a:t>Step 1: Formalize Requirements </a:t>
            </a:r>
            <a:endParaRPr lang="en-US" altLang="en-US" smtClean="0"/>
          </a:p>
        </p:txBody>
      </p:sp>
      <p:pic>
        <p:nvPicPr>
          <p:cNvPr id="276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57288"/>
            <a:ext cx="8686800" cy="566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6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0" y="304800"/>
            <a:ext cx="9144000" cy="990600"/>
          </a:xfrm>
        </p:spPr>
        <p:txBody>
          <a:bodyPr/>
          <a:lstStyle/>
          <a:p>
            <a:pPr>
              <a:defRPr/>
            </a:pPr>
            <a:r>
              <a:rPr lang="en-US" sz="3200" b="1" dirty="0" smtClean="0">
                <a:latin typeface="Arial" charset="0"/>
                <a:cs typeface="+mn-cs"/>
              </a:rPr>
              <a:t>Outline</a:t>
            </a:r>
          </a:p>
        </p:txBody>
      </p:sp>
      <p:sp>
        <p:nvSpPr>
          <p:cNvPr id="4100" name="Content Placeholder 2"/>
          <p:cNvSpPr>
            <a:spLocks noGrp="1"/>
          </p:cNvSpPr>
          <p:nvPr>
            <p:ph idx="1"/>
          </p:nvPr>
        </p:nvSpPr>
        <p:spPr>
          <a:xfrm>
            <a:off x="138113" y="1728788"/>
            <a:ext cx="8701087" cy="4443412"/>
          </a:xfrm>
        </p:spPr>
        <p:txBody>
          <a:bodyPr/>
          <a:lstStyle/>
          <a:p>
            <a:r>
              <a:rPr lang="en-US" altLang="en-US" sz="2800" dirty="0" smtClean="0"/>
              <a:t>Current State of Practice and Need for MBSE</a:t>
            </a:r>
            <a:endParaRPr lang="en-US" altLang="en-US" dirty="0" smtClean="0"/>
          </a:p>
          <a:p>
            <a:r>
              <a:rPr lang="en-US" altLang="en-US" dirty="0" smtClean="0"/>
              <a:t>TMT Application</a:t>
            </a:r>
          </a:p>
          <a:p>
            <a:r>
              <a:rPr lang="en-US" dirty="0"/>
              <a:t>Executable System Engineering Method (ESEM</a:t>
            </a:r>
            <a:r>
              <a:rPr lang="en-US" dirty="0" smtClean="0"/>
              <a:t>)</a:t>
            </a:r>
            <a:endParaRPr lang="en-US" altLang="en-US" sz="2800" dirty="0" smtClean="0"/>
          </a:p>
          <a:p>
            <a:r>
              <a:rPr lang="en-US" altLang="en-US" dirty="0" smtClean="0"/>
              <a:t>Demo video</a:t>
            </a:r>
            <a:endParaRPr lang="en-US" altLang="en-US" sz="2800" dirty="0" smtClean="0"/>
          </a:p>
          <a:p>
            <a:r>
              <a:rPr lang="en-US" altLang="en-US" sz="2800" dirty="0" smtClean="0"/>
              <a:t>Summary</a:t>
            </a:r>
          </a:p>
          <a:p>
            <a:endParaRPr lang="en-US" altLang="en-US" sz="2800" dirty="0" smtClean="0"/>
          </a:p>
          <a:p>
            <a:endParaRPr lang="en-US" altLang="en-US" sz="2800" dirty="0" smtClean="0"/>
          </a:p>
          <a:p>
            <a:endParaRPr lang="en-US" altLang="en-US" sz="2800" dirty="0" smtClean="0"/>
          </a:p>
        </p:txBody>
      </p:sp>
    </p:spTree>
    <p:extLst>
      <p:ext uri="{BB962C8B-B14F-4D97-AF65-F5344CB8AC3E}">
        <p14:creationId xmlns:p14="http://schemas.microsoft.com/office/powerpoint/2010/main" val="3371564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altLang="en-US" smtClean="0"/>
              <a:t>Step 2: Specify Design</a:t>
            </a:r>
            <a:endParaRPr lang="en-US" altLang="en-US" smtClean="0"/>
          </a:p>
        </p:txBody>
      </p:sp>
      <p:sp>
        <p:nvSpPr>
          <p:cNvPr id="28675" name="Content Placeholder 2"/>
          <p:cNvSpPr>
            <a:spLocks noGrp="1"/>
          </p:cNvSpPr>
          <p:nvPr>
            <p:ph idx="1"/>
          </p:nvPr>
        </p:nvSpPr>
        <p:spPr/>
        <p:txBody>
          <a:bodyPr/>
          <a:lstStyle/>
          <a:p>
            <a:r>
              <a:rPr lang="en-US" altLang="en-US" dirty="0" smtClean="0"/>
              <a:t>Follow OOSEM to define two white box specifications that specialize the black box specification </a:t>
            </a:r>
          </a:p>
          <a:p>
            <a:pPr lvl="1"/>
            <a:r>
              <a:rPr lang="en-US" altLang="en-US" dirty="0" smtClean="0"/>
              <a:t>Conceptual Specification</a:t>
            </a:r>
          </a:p>
          <a:p>
            <a:pPr lvl="1"/>
            <a:r>
              <a:rPr lang="en-US" altLang="en-US" dirty="0" smtClean="0"/>
              <a:t>Realization Specification</a:t>
            </a:r>
          </a:p>
          <a:p>
            <a:r>
              <a:rPr lang="en-US" altLang="en-US" dirty="0" smtClean="0"/>
              <a:t>Decompose the white box designs into Blocks representing the subsystems</a:t>
            </a:r>
          </a:p>
        </p:txBody>
      </p:sp>
    </p:spTree>
    <p:extLst>
      <p:ext uri="{BB962C8B-B14F-4D97-AF65-F5344CB8AC3E}">
        <p14:creationId xmlns:p14="http://schemas.microsoft.com/office/powerpoint/2010/main" val="1276752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Black Box Level</a:t>
            </a:r>
          </a:p>
        </p:txBody>
      </p:sp>
      <p:pic>
        <p:nvPicPr>
          <p:cNvPr id="29699"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3475" y="1062038"/>
            <a:ext cx="4703763"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5338763" y="1158875"/>
            <a:ext cx="1881187" cy="54768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9701" name="TextBox 4"/>
          <p:cNvSpPr txBox="1">
            <a:spLocks noChangeArrowheads="1"/>
          </p:cNvSpPr>
          <p:nvPr/>
        </p:nvSpPr>
        <p:spPr bwMode="auto">
          <a:xfrm>
            <a:off x="265113" y="1628775"/>
            <a:ext cx="18335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Project level components communicate with APS black box block</a:t>
            </a:r>
          </a:p>
        </p:txBody>
      </p:sp>
      <p:sp>
        <p:nvSpPr>
          <p:cNvPr id="2" name="TextBox 1"/>
          <p:cNvSpPr txBox="1"/>
          <p:nvPr/>
        </p:nvSpPr>
        <p:spPr>
          <a:xfrm>
            <a:off x="5539249" y="3105150"/>
            <a:ext cx="1480213" cy="369332"/>
          </a:xfrm>
          <a:prstGeom prst="rect">
            <a:avLst/>
          </a:prstGeom>
          <a:noFill/>
        </p:spPr>
        <p:txBody>
          <a:bodyPr wrap="none" rtlCol="0">
            <a:spAutoFit/>
          </a:bodyPr>
          <a:lstStyle/>
          <a:p>
            <a:r>
              <a:rPr lang="en-US" dirty="0" smtClean="0"/>
              <a:t>APS Black Box</a:t>
            </a:r>
            <a:endParaRPr lang="en-US" dirty="0"/>
          </a:p>
        </p:txBody>
      </p:sp>
      <p:sp>
        <p:nvSpPr>
          <p:cNvPr id="7" name="TextBox 6"/>
          <p:cNvSpPr txBox="1"/>
          <p:nvPr/>
        </p:nvSpPr>
        <p:spPr>
          <a:xfrm>
            <a:off x="2590800" y="2590800"/>
            <a:ext cx="521361" cy="369332"/>
          </a:xfrm>
          <a:prstGeom prst="rect">
            <a:avLst/>
          </a:prstGeom>
          <a:noFill/>
        </p:spPr>
        <p:txBody>
          <a:bodyPr wrap="none" rtlCol="0">
            <a:spAutoFit/>
          </a:bodyPr>
          <a:lstStyle/>
          <a:p>
            <a:r>
              <a:rPr lang="en-US" dirty="0" smtClean="0"/>
              <a:t>TCS</a:t>
            </a:r>
            <a:endParaRPr lang="en-US" dirty="0"/>
          </a:p>
        </p:txBody>
      </p:sp>
      <p:sp>
        <p:nvSpPr>
          <p:cNvPr id="8" name="TextBox 7"/>
          <p:cNvSpPr txBox="1"/>
          <p:nvPr/>
        </p:nvSpPr>
        <p:spPr>
          <a:xfrm>
            <a:off x="2613398" y="3712646"/>
            <a:ext cx="728084" cy="369332"/>
          </a:xfrm>
          <a:prstGeom prst="rect">
            <a:avLst/>
          </a:prstGeom>
          <a:noFill/>
        </p:spPr>
        <p:txBody>
          <a:bodyPr wrap="none" rtlCol="0">
            <a:spAutoFit/>
          </a:bodyPr>
          <a:lstStyle/>
          <a:p>
            <a:r>
              <a:rPr lang="en-US" dirty="0" smtClean="0"/>
              <a:t>M1CS</a:t>
            </a:r>
            <a:endParaRPr lang="en-US" dirty="0"/>
          </a:p>
        </p:txBody>
      </p:sp>
      <p:sp>
        <p:nvSpPr>
          <p:cNvPr id="9" name="TextBox 8"/>
          <p:cNvSpPr txBox="1"/>
          <p:nvPr/>
        </p:nvSpPr>
        <p:spPr>
          <a:xfrm>
            <a:off x="2650223" y="5943600"/>
            <a:ext cx="603948" cy="369332"/>
          </a:xfrm>
          <a:prstGeom prst="rect">
            <a:avLst/>
          </a:prstGeom>
          <a:noFill/>
        </p:spPr>
        <p:txBody>
          <a:bodyPr wrap="none" rtlCol="0">
            <a:spAutoFit/>
          </a:bodyPr>
          <a:lstStyle/>
          <a:p>
            <a:r>
              <a:rPr lang="en-US" dirty="0" smtClean="0"/>
              <a:t>ESW</a:t>
            </a:r>
            <a:endParaRPr lang="en-US" dirty="0"/>
          </a:p>
        </p:txBody>
      </p:sp>
      <p:sp>
        <p:nvSpPr>
          <p:cNvPr id="10" name="TextBox 9"/>
          <p:cNvSpPr txBox="1"/>
          <p:nvPr/>
        </p:nvSpPr>
        <p:spPr>
          <a:xfrm>
            <a:off x="2745249" y="4828123"/>
            <a:ext cx="413896" cy="369332"/>
          </a:xfrm>
          <a:prstGeom prst="rect">
            <a:avLst/>
          </a:prstGeom>
          <a:noFill/>
        </p:spPr>
        <p:txBody>
          <a:bodyPr wrap="none" rtlCol="0">
            <a:spAutoFit/>
          </a:bodyPr>
          <a:lstStyle/>
          <a:p>
            <a:r>
              <a:rPr lang="en-US" dirty="0" smtClean="0"/>
              <a:t>CS</a:t>
            </a:r>
            <a:endParaRPr lang="en-US" dirty="0"/>
          </a:p>
        </p:txBody>
      </p:sp>
      <p:sp>
        <p:nvSpPr>
          <p:cNvPr id="11" name="TextBox 10"/>
          <p:cNvSpPr txBox="1"/>
          <p:nvPr/>
        </p:nvSpPr>
        <p:spPr>
          <a:xfrm>
            <a:off x="2768741" y="1444109"/>
            <a:ext cx="1034770" cy="369332"/>
          </a:xfrm>
          <a:prstGeom prst="rect">
            <a:avLst/>
          </a:prstGeom>
          <a:noFill/>
        </p:spPr>
        <p:txBody>
          <a:bodyPr wrap="none" rtlCol="0">
            <a:spAutoFit/>
          </a:bodyPr>
          <a:lstStyle/>
          <a:p>
            <a:r>
              <a:rPr lang="en-US" dirty="0" smtClean="0"/>
              <a:t>Operator</a:t>
            </a:r>
            <a:endParaRPr lang="en-US" dirty="0"/>
          </a:p>
        </p:txBody>
      </p:sp>
    </p:spTree>
    <p:extLst>
      <p:ext uri="{BB962C8B-B14F-4D97-AF65-F5344CB8AC3E}">
        <p14:creationId xmlns:p14="http://schemas.microsoft.com/office/powerpoint/2010/main" val="719170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50" y="1116013"/>
            <a:ext cx="9074150" cy="5529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7" name="Title 1"/>
          <p:cNvSpPr>
            <a:spLocks noGrp="1"/>
          </p:cNvSpPr>
          <p:nvPr>
            <p:ph type="title"/>
          </p:nvPr>
        </p:nvSpPr>
        <p:spPr/>
        <p:txBody>
          <a:bodyPr/>
          <a:lstStyle/>
          <a:p>
            <a:r>
              <a:rPr lang="en-CA" altLang="en-US" smtClean="0"/>
              <a:t>Step 2: Realization</a:t>
            </a:r>
            <a:endParaRPr lang="en-US" altLang="en-US" smtClean="0"/>
          </a:p>
        </p:txBody>
      </p:sp>
      <p:sp>
        <p:nvSpPr>
          <p:cNvPr id="31748" name="TextBox 5"/>
          <p:cNvSpPr txBox="1">
            <a:spLocks noChangeArrowheads="1"/>
          </p:cNvSpPr>
          <p:nvPr/>
        </p:nvSpPr>
        <p:spPr bwMode="auto">
          <a:xfrm>
            <a:off x="319088" y="5815013"/>
            <a:ext cx="32908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System Decomposition Hierarchy</a:t>
            </a:r>
          </a:p>
        </p:txBody>
      </p:sp>
    </p:spTree>
    <p:extLst>
      <p:ext uri="{BB962C8B-B14F-4D97-AF65-F5344CB8AC3E}">
        <p14:creationId xmlns:p14="http://schemas.microsoft.com/office/powerpoint/2010/main" val="1006085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t>Step 2: </a:t>
            </a:r>
            <a:r>
              <a:rPr lang="en-US" altLang="en-US" smtClean="0"/>
              <a:t>Conceptual Model</a:t>
            </a:r>
          </a:p>
        </p:txBody>
      </p:sp>
      <p:pic>
        <p:nvPicPr>
          <p:cNvPr id="3072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11300"/>
            <a:ext cx="7011988"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963988" y="2176463"/>
            <a:ext cx="1462087"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Oval 4"/>
          <p:cNvSpPr/>
          <p:nvPr/>
        </p:nvSpPr>
        <p:spPr>
          <a:xfrm>
            <a:off x="5661025" y="2046288"/>
            <a:ext cx="896938"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Curved Connector 5"/>
          <p:cNvCxnSpPr/>
          <p:nvPr/>
        </p:nvCxnSpPr>
        <p:spPr>
          <a:xfrm>
            <a:off x="5151438" y="2243138"/>
            <a:ext cx="547687" cy="120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7200" y="2686050"/>
            <a:ext cx="896938"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urved Connector 7"/>
          <p:cNvCxnSpPr>
            <a:stCxn id="4" idx="2"/>
          </p:cNvCxnSpPr>
          <p:nvPr/>
        </p:nvCxnSpPr>
        <p:spPr>
          <a:xfrm rot="10800000" flipV="1">
            <a:off x="1354138" y="2630488"/>
            <a:ext cx="2609850" cy="374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729" name="TextBox 10"/>
          <p:cNvSpPr txBox="1">
            <a:spLocks noChangeArrowheads="1"/>
          </p:cNvSpPr>
          <p:nvPr/>
        </p:nvSpPr>
        <p:spPr bwMode="auto">
          <a:xfrm>
            <a:off x="457200" y="6294438"/>
            <a:ext cx="761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Communication between state machine specified components over ports</a:t>
            </a:r>
          </a:p>
        </p:txBody>
      </p:sp>
      <p:sp>
        <p:nvSpPr>
          <p:cNvPr id="10" name="TextBox 9"/>
          <p:cNvSpPr txBox="1"/>
          <p:nvPr/>
        </p:nvSpPr>
        <p:spPr>
          <a:xfrm>
            <a:off x="4333699" y="2445028"/>
            <a:ext cx="651845" cy="369332"/>
          </a:xfrm>
          <a:prstGeom prst="rect">
            <a:avLst/>
          </a:prstGeom>
          <a:noFill/>
        </p:spPr>
        <p:txBody>
          <a:bodyPr wrap="none" rtlCol="0">
            <a:spAutoFit/>
          </a:bodyPr>
          <a:lstStyle/>
          <a:p>
            <a:r>
              <a:rPr lang="en-US" dirty="0" smtClean="0"/>
              <a:t>PEAS</a:t>
            </a:r>
            <a:endParaRPr lang="en-US" dirty="0"/>
          </a:p>
        </p:txBody>
      </p:sp>
      <p:sp>
        <p:nvSpPr>
          <p:cNvPr id="11" name="TextBox 10"/>
          <p:cNvSpPr txBox="1"/>
          <p:nvPr/>
        </p:nvSpPr>
        <p:spPr>
          <a:xfrm>
            <a:off x="5880870" y="2176463"/>
            <a:ext cx="434734" cy="369332"/>
          </a:xfrm>
          <a:prstGeom prst="rect">
            <a:avLst/>
          </a:prstGeom>
          <a:noFill/>
        </p:spPr>
        <p:txBody>
          <a:bodyPr wrap="none" rtlCol="0">
            <a:spAutoFit/>
          </a:bodyPr>
          <a:lstStyle/>
          <a:p>
            <a:r>
              <a:rPr lang="en-US" dirty="0" smtClean="0"/>
              <a:t>SH</a:t>
            </a:r>
            <a:endParaRPr lang="en-US" dirty="0"/>
          </a:p>
        </p:txBody>
      </p:sp>
      <p:sp>
        <p:nvSpPr>
          <p:cNvPr id="12" name="TextBox 11"/>
          <p:cNvSpPr txBox="1"/>
          <p:nvPr/>
        </p:nvSpPr>
        <p:spPr>
          <a:xfrm>
            <a:off x="533400" y="2814360"/>
            <a:ext cx="728084" cy="369332"/>
          </a:xfrm>
          <a:prstGeom prst="rect">
            <a:avLst/>
          </a:prstGeom>
          <a:noFill/>
        </p:spPr>
        <p:txBody>
          <a:bodyPr wrap="none" rtlCol="0">
            <a:spAutoFit/>
          </a:bodyPr>
          <a:lstStyle/>
          <a:p>
            <a:r>
              <a:rPr lang="en-US" dirty="0" smtClean="0"/>
              <a:t>M1CS</a:t>
            </a:r>
            <a:endParaRPr lang="en-US" dirty="0"/>
          </a:p>
        </p:txBody>
      </p:sp>
    </p:spTree>
    <p:extLst>
      <p:ext uri="{BB962C8B-B14F-4D97-AF65-F5344CB8AC3E}">
        <p14:creationId xmlns:p14="http://schemas.microsoft.com/office/powerpoint/2010/main" val="2061384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CA" altLang="en-US" smtClean="0"/>
              <a:t>Step 3: Characterize Components</a:t>
            </a:r>
            <a:endParaRPr lang="en-US" altLang="en-US" smtClean="0"/>
          </a:p>
        </p:txBody>
      </p:sp>
      <p:sp>
        <p:nvSpPr>
          <p:cNvPr id="33795" name="Content Placeholder 2"/>
          <p:cNvSpPr>
            <a:spLocks noGrp="1"/>
          </p:cNvSpPr>
          <p:nvPr>
            <p:ph idx="1"/>
          </p:nvPr>
        </p:nvSpPr>
        <p:spPr/>
        <p:txBody>
          <a:bodyPr/>
          <a:lstStyle/>
          <a:p>
            <a:r>
              <a:rPr lang="en-US" altLang="en-US" smtClean="0"/>
              <a:t>Add relevant patterns to the design Block to make it executable</a:t>
            </a:r>
          </a:p>
          <a:p>
            <a:r>
              <a:rPr lang="en-US" altLang="en-US" smtClean="0"/>
              <a:t>Example: Roll-up Pattern</a:t>
            </a:r>
          </a:p>
          <a:p>
            <a:pPr lvl="1"/>
            <a:r>
              <a:rPr lang="en-US" altLang="en-US" smtClean="0"/>
              <a:t>Constrained value represents an aggregate value that is propagating up a hierarchy of subcomponents</a:t>
            </a:r>
          </a:p>
          <a:p>
            <a:pPr lvl="1"/>
            <a:r>
              <a:rPr lang="en-US" altLang="en-US" smtClean="0"/>
              <a:t>Static roll-up (e.g., mass roll-up)</a:t>
            </a:r>
          </a:p>
          <a:p>
            <a:pPr lvl="1"/>
            <a:r>
              <a:rPr lang="en-US" altLang="en-US" smtClean="0"/>
              <a:t>Dynamic roll-up (e.g., power roll-up)</a:t>
            </a:r>
          </a:p>
        </p:txBody>
      </p:sp>
    </p:spTree>
    <p:extLst>
      <p:ext uri="{BB962C8B-B14F-4D97-AF65-F5344CB8AC3E}">
        <p14:creationId xmlns:p14="http://schemas.microsoft.com/office/powerpoint/2010/main" val="1241472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Parametric Rollup Pattern</a:t>
            </a:r>
            <a:endParaRPr lang="en-US" dirty="0"/>
          </a:p>
        </p:txBody>
      </p:sp>
      <p:sp>
        <p:nvSpPr>
          <p:cNvPr id="4" name="Slide Number Placeholder 3"/>
          <p:cNvSpPr>
            <a:spLocks noGrp="1"/>
          </p:cNvSpPr>
          <p:nvPr>
            <p:ph type="sldNum" sz="quarter" idx="4294967295"/>
          </p:nvPr>
        </p:nvSpPr>
        <p:spPr>
          <a:xfrm>
            <a:off x="3714744" y="6429399"/>
            <a:ext cx="1571636" cy="357187"/>
          </a:xfrm>
          <a:prstGeom prst="rect">
            <a:avLst/>
          </a:prstGeom>
        </p:spPr>
        <p:txBody>
          <a:bodyPr/>
          <a:lstStyle/>
          <a:p>
            <a:endParaRPr lang="lt-LT" dirty="0">
              <a:solidFill>
                <a:srgbClr val="FFFFFF">
                  <a:lumMod val="75000"/>
                </a:srgbClr>
              </a:solidFill>
            </a:endParaRPr>
          </a:p>
        </p:txBody>
      </p:sp>
      <p:pic>
        <p:nvPicPr>
          <p:cNvPr id="8" name="Picture 7"/>
          <p:cNvPicPr>
            <a:picLocks noChangeAspect="1"/>
          </p:cNvPicPr>
          <p:nvPr/>
        </p:nvPicPr>
        <p:blipFill>
          <a:blip r:embed="rId2"/>
          <a:stretch>
            <a:fillRect/>
          </a:stretch>
        </p:blipFill>
        <p:spPr>
          <a:xfrm>
            <a:off x="1324258" y="1588694"/>
            <a:ext cx="6495484" cy="4840705"/>
          </a:xfrm>
          <a:prstGeom prst="rect">
            <a:avLst/>
          </a:prstGeom>
        </p:spPr>
      </p:pic>
    </p:spTree>
    <p:extLst>
      <p:ext uri="{BB962C8B-B14F-4D97-AF65-F5344CB8AC3E}">
        <p14:creationId xmlns:p14="http://schemas.microsoft.com/office/powerpoint/2010/main" val="1385175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089025"/>
            <a:ext cx="8007350" cy="576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p:txBody>
          <a:bodyPr/>
          <a:lstStyle/>
          <a:p>
            <a:r>
              <a:rPr lang="en-CA" altLang="en-US" dirty="0" smtClean="0"/>
              <a:t>Step 3: Characterize Components</a:t>
            </a:r>
            <a:endParaRPr lang="en-US" altLang="en-US" dirty="0" smtClean="0"/>
          </a:p>
        </p:txBody>
      </p:sp>
      <p:sp>
        <p:nvSpPr>
          <p:cNvPr id="34820" name="TextBox 17"/>
          <p:cNvSpPr txBox="1">
            <a:spLocks noChangeArrowheads="1"/>
          </p:cNvSpPr>
          <p:nvPr/>
        </p:nvSpPr>
        <p:spPr bwMode="auto">
          <a:xfrm>
            <a:off x="5589588" y="6184900"/>
            <a:ext cx="21796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a:t>
            </a:r>
          </a:p>
        </p:txBody>
      </p:sp>
      <p:sp>
        <p:nvSpPr>
          <p:cNvPr id="34821" name="TextBox 4"/>
          <p:cNvSpPr txBox="1">
            <a:spLocks noChangeArrowheads="1"/>
          </p:cNvSpPr>
          <p:nvPr/>
        </p:nvSpPr>
        <p:spPr bwMode="auto">
          <a:xfrm>
            <a:off x="1846263" y="4152900"/>
            <a:ext cx="19034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State constraints</a:t>
            </a:r>
          </a:p>
        </p:txBody>
      </p:sp>
      <p:sp>
        <p:nvSpPr>
          <p:cNvPr id="7" name="Oval 6"/>
          <p:cNvSpPr/>
          <p:nvPr/>
        </p:nvSpPr>
        <p:spPr>
          <a:xfrm>
            <a:off x="2420938" y="4521200"/>
            <a:ext cx="1328737"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471495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dirty="0" smtClean="0">
                <a:ea typeface="ＭＳ Ｐゴシック" charset="-128"/>
              </a:rPr>
              <a:t>Automation</a:t>
            </a:r>
            <a:endParaRPr lang="en-US" altLang="en-US" dirty="0">
              <a:ea typeface="ＭＳ Ｐゴシック" charset="-128"/>
            </a:endParaRPr>
          </a:p>
        </p:txBody>
      </p:sp>
      <p:pic>
        <p:nvPicPr>
          <p:cNvPr id="5120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33500" y="1323975"/>
            <a:ext cx="5924550" cy="9217025"/>
          </a:xfrm>
        </p:spPr>
      </p:pic>
    </p:spTree>
    <p:extLst>
      <p:ext uri="{BB962C8B-B14F-4D97-AF65-F5344CB8AC3E}">
        <p14:creationId xmlns:p14="http://schemas.microsoft.com/office/powerpoint/2010/main" val="273903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mtClean="0"/>
              <a:t>Step 3: Characterize Components</a:t>
            </a:r>
            <a:endParaRPr lang="en-US" altLang="en-US" smtClean="0"/>
          </a:p>
        </p:txBody>
      </p:sp>
      <p:sp>
        <p:nvSpPr>
          <p:cNvPr id="35843" name="TextBox 11"/>
          <p:cNvSpPr txBox="1">
            <a:spLocks noChangeArrowheads="1"/>
          </p:cNvSpPr>
          <p:nvPr/>
        </p:nvSpPr>
        <p:spPr bwMode="auto">
          <a:xfrm>
            <a:off x="5065713" y="6378575"/>
            <a:ext cx="362108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Power Roll-up Pattern Application</a:t>
            </a:r>
          </a:p>
        </p:txBody>
      </p:sp>
      <p:pic>
        <p:nvPicPr>
          <p:cNvPr id="3584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173163"/>
            <a:ext cx="8469312" cy="521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52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CA" altLang="en-US" smtClean="0"/>
              <a:t>Step 4: Specify Analysis Context</a:t>
            </a:r>
            <a:endParaRPr lang="en-US" altLang="en-US" smtClean="0"/>
          </a:p>
        </p:txBody>
      </p:sp>
      <p:sp>
        <p:nvSpPr>
          <p:cNvPr id="37891" name="Content Placeholder 2"/>
          <p:cNvSpPr>
            <a:spLocks noGrp="1"/>
          </p:cNvSpPr>
          <p:nvPr>
            <p:ph idx="1"/>
          </p:nvPr>
        </p:nvSpPr>
        <p:spPr/>
        <p:txBody>
          <a:bodyPr/>
          <a:lstStyle/>
          <a:p>
            <a:r>
              <a:rPr lang="en-US" altLang="en-US" smtClean="0"/>
              <a:t>Analysis Context Pattern</a:t>
            </a:r>
          </a:p>
          <a:p>
            <a:pPr lvl="1"/>
            <a:r>
              <a:rPr lang="en-US" altLang="en-US" smtClean="0"/>
              <a:t>Abstract analysis context Block composes both the design black box Block and white box Block</a:t>
            </a:r>
          </a:p>
          <a:p>
            <a:pPr lvl="1"/>
            <a:r>
              <a:rPr lang="en-US" altLang="en-US" smtClean="0"/>
              <a:t>Analysis properties defined on the analysis context Block (e.g., peak power, power margin)</a:t>
            </a:r>
          </a:p>
          <a:p>
            <a:pPr lvl="1"/>
            <a:r>
              <a:rPr lang="en-US" altLang="en-US" smtClean="0"/>
              <a:t>Analysis parametric model on the analysis context that computes and binds analysis values</a:t>
            </a:r>
          </a:p>
        </p:txBody>
      </p:sp>
    </p:spTree>
    <p:extLst>
      <p:ext uri="{BB962C8B-B14F-4D97-AF65-F5344CB8AC3E}">
        <p14:creationId xmlns:p14="http://schemas.microsoft.com/office/powerpoint/2010/main" val="906108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73" y="74335"/>
            <a:ext cx="7897837" cy="857256"/>
          </a:xfrm>
        </p:spPr>
        <p:txBody>
          <a:bodyPr/>
          <a:lstStyle/>
          <a:p>
            <a:r>
              <a:rPr lang="lt-LT" b="0" dirty="0" err="1" smtClean="0"/>
              <a:t>Authors</a:t>
            </a:r>
            <a:endParaRPr lang="en-US" b="0" dirty="0"/>
          </a:p>
        </p:txBody>
      </p:sp>
      <p:sp>
        <p:nvSpPr>
          <p:cNvPr id="6" name="Rectangle 3"/>
          <p:cNvSpPr txBox="1">
            <a:spLocks noChangeArrowheads="1"/>
          </p:cNvSpPr>
          <p:nvPr/>
        </p:nvSpPr>
        <p:spPr bwMode="auto">
          <a:xfrm>
            <a:off x="2015208" y="786720"/>
            <a:ext cx="7128792" cy="6165304"/>
          </a:xfrm>
          <a:prstGeom prst="rect">
            <a:avLst/>
          </a:prstGeom>
          <a:noFill/>
          <a:ln w="12700" cap="flat">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Tx/>
              <a:buSzTx/>
              <a:tabLst/>
              <a:defRPr/>
            </a:pPr>
            <a:endParaRPr kumimoji="0" lang="lt-LT" sz="2000" b="1" i="0" u="none" strike="noStrike" kern="0" cap="none" spc="0" normalizeH="0" baseline="0" noProof="0" dirty="0" smtClean="0">
              <a:ln>
                <a:noFill/>
              </a:ln>
              <a:solidFill>
                <a:srgbClr val="003C78"/>
              </a:solidFill>
              <a:effectLst/>
              <a:uLnTx/>
              <a:uFillTx/>
              <a:latin typeface="Arial"/>
              <a:ea typeface="ＭＳ Ｐゴシック" pitchFamily="34" charset="-128"/>
              <a:cs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lt-LT" dirty="0" smtClean="0">
              <a:latin typeface="Times New Roman" charset="0"/>
              <a:ea typeface="Times New Roman"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lt-LT" dirty="0" smtClean="0">
                <a:latin typeface="Times New Roman" charset="0"/>
                <a:ea typeface="Times New Roman" charset="0"/>
              </a:rPr>
              <a:t>Nerijus </a:t>
            </a:r>
            <a:r>
              <a:rPr lang="lt-LT" dirty="0">
                <a:latin typeface="Times New Roman" charset="0"/>
                <a:ea typeface="Times New Roman" charset="0"/>
              </a:rPr>
              <a:t>Jankevičius</a:t>
            </a:r>
            <a:r>
              <a:rPr lang="en-US" dirty="0">
                <a:latin typeface="Times New Roman" charset="0"/>
                <a:ea typeface="Times New Roman" charset="0"/>
              </a:rPr>
              <a:t>, </a:t>
            </a:r>
            <a:r>
              <a:rPr lang="lt-LT" dirty="0">
                <a:latin typeface="Times New Roman" charset="0"/>
                <a:ea typeface="Times New Roman" charset="0"/>
                <a:hlinkClick r:id="rId3"/>
              </a:rPr>
              <a:t>nerijus</a:t>
            </a:r>
            <a:r>
              <a:rPr lang="en-US" dirty="0">
                <a:latin typeface="Times New Roman" charset="0"/>
                <a:ea typeface="Times New Roman" charset="0"/>
                <a:hlinkClick r:id="rId3"/>
              </a:rPr>
              <a:t>@nomagic.com</a:t>
            </a:r>
            <a:endParaRPr lang="en-US" dirty="0">
              <a:latin typeface="Times New Roman" charset="0"/>
              <a:ea typeface="Times New Roman"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lt-LT" dirty="0" err="1">
                <a:latin typeface="Times New Roman" charset="0"/>
                <a:ea typeface="Times New Roman" charset="0"/>
              </a:rPr>
              <a:t>Product</a:t>
            </a:r>
            <a:r>
              <a:rPr lang="lt-LT" dirty="0">
                <a:latin typeface="Times New Roman" charset="0"/>
                <a:ea typeface="Times New Roman" charset="0"/>
              </a:rPr>
              <a:t> Manager </a:t>
            </a:r>
            <a:r>
              <a:rPr lang="en-US" dirty="0">
                <a:latin typeface="Times New Roman" charset="0"/>
                <a:ea typeface="Times New Roman" charset="0"/>
              </a:rPr>
              <a:t>@ No Magic Europe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lt-LT" dirty="0" err="1">
                <a:latin typeface="Times New Roman" charset="0"/>
                <a:ea typeface="Times New Roman" charset="0"/>
              </a:rPr>
              <a:t>Leads</a:t>
            </a:r>
            <a:r>
              <a:rPr lang="lt-LT" dirty="0">
                <a:latin typeface="Times New Roman" charset="0"/>
                <a:ea typeface="Times New Roman" charset="0"/>
              </a:rPr>
              <a:t> </a:t>
            </a:r>
            <a:r>
              <a:rPr lang="lt-LT" dirty="0" err="1">
                <a:latin typeface="Times New Roman" charset="0"/>
                <a:ea typeface="Times New Roman" charset="0"/>
              </a:rPr>
              <a:t>the</a:t>
            </a:r>
            <a:r>
              <a:rPr lang="lt-LT" dirty="0">
                <a:latin typeface="Times New Roman" charset="0"/>
                <a:ea typeface="Times New Roman" charset="0"/>
              </a:rPr>
              <a:t> </a:t>
            </a:r>
            <a:r>
              <a:rPr lang="lt-LT" dirty="0" err="1">
                <a:latin typeface="Times New Roman" charset="0"/>
                <a:ea typeface="Times New Roman" charset="0"/>
              </a:rPr>
              <a:t>development</a:t>
            </a:r>
            <a:r>
              <a:rPr lang="lt-LT" dirty="0">
                <a:latin typeface="Times New Roman" charset="0"/>
                <a:ea typeface="Times New Roman" charset="0"/>
              </a:rPr>
              <a:t> </a:t>
            </a:r>
            <a:r>
              <a:rPr lang="lt-LT" dirty="0" err="1">
                <a:latin typeface="Times New Roman" charset="0"/>
                <a:ea typeface="Times New Roman" charset="0"/>
              </a:rPr>
              <a:t>of</a:t>
            </a:r>
            <a:r>
              <a:rPr lang="lt-LT" dirty="0">
                <a:latin typeface="Times New Roman" charset="0"/>
                <a:ea typeface="Times New Roman" charset="0"/>
              </a:rPr>
              <a:t> MBSE </a:t>
            </a:r>
            <a:r>
              <a:rPr lang="lt-LT" dirty="0" err="1">
                <a:latin typeface="Times New Roman" charset="0"/>
                <a:ea typeface="Times New Roman" charset="0"/>
              </a:rPr>
              <a:t>tools</a:t>
            </a:r>
            <a:r>
              <a:rPr lang="lt-LT" dirty="0">
                <a:latin typeface="Times New Roman" charset="0"/>
                <a:ea typeface="Times New Roman" charset="0"/>
              </a:rPr>
              <a:t> </a:t>
            </a:r>
            <a:r>
              <a:rPr lang="lt-LT" dirty="0" err="1">
                <a:latin typeface="Times New Roman" charset="0"/>
                <a:ea typeface="Times New Roman" charset="0"/>
              </a:rPr>
              <a:t>and</a:t>
            </a:r>
            <a:r>
              <a:rPr lang="lt-LT" dirty="0">
                <a:latin typeface="Times New Roman" charset="0"/>
                <a:ea typeface="Times New Roman" charset="0"/>
              </a:rPr>
              <a:t> </a:t>
            </a:r>
            <a:r>
              <a:rPr lang="lt-LT" dirty="0" err="1">
                <a:latin typeface="Times New Roman" charset="0"/>
                <a:ea typeface="Times New Roman" charset="0"/>
              </a:rPr>
              <a:t>solutions</a:t>
            </a:r>
            <a:r>
              <a:rPr lang="lt-LT" dirty="0">
                <a:latin typeface="Times New Roman" charset="0"/>
                <a:ea typeface="Times New Roman" charset="0"/>
              </a:rPr>
              <a:t> </a:t>
            </a:r>
            <a:r>
              <a:rPr lang="lt-LT" dirty="0" err="1">
                <a:latin typeface="Times New Roman" charset="0"/>
                <a:ea typeface="Times New Roman" charset="0"/>
              </a:rPr>
              <a:t>since</a:t>
            </a:r>
            <a:r>
              <a:rPr lang="lt-LT" dirty="0">
                <a:latin typeface="Times New Roman" charset="0"/>
                <a:ea typeface="Times New Roman" charset="0"/>
              </a:rPr>
              <a:t> 1997</a:t>
            </a:r>
          </a:p>
          <a:p>
            <a:pPr marL="342900" indent="-342900" fontAlgn="base">
              <a:spcBef>
                <a:spcPct val="20000"/>
              </a:spcBef>
              <a:spcAft>
                <a:spcPct val="0"/>
              </a:spcAft>
              <a:buFontTx/>
              <a:buChar char="•"/>
              <a:defRPr/>
            </a:pPr>
            <a:r>
              <a:rPr lang="lt-LT" dirty="0">
                <a:latin typeface="Times New Roman" charset="0"/>
                <a:ea typeface="Times New Roman" charset="0"/>
              </a:rPr>
              <a:t>OMG </a:t>
            </a:r>
            <a:r>
              <a:rPr lang="lt-LT" dirty="0" err="1">
                <a:latin typeface="Times New Roman" charset="0"/>
                <a:ea typeface="Times New Roman" charset="0"/>
              </a:rPr>
              <a:t>member</a:t>
            </a:r>
            <a:r>
              <a:rPr lang="lt-LT" dirty="0">
                <a:latin typeface="Times New Roman" charset="0"/>
                <a:ea typeface="Times New Roman" charset="0"/>
              </a:rPr>
              <a:t>, </a:t>
            </a:r>
            <a:r>
              <a:rPr lang="lt-LT" dirty="0" err="1">
                <a:latin typeface="Times New Roman" charset="0"/>
                <a:ea typeface="Times New Roman" charset="0"/>
              </a:rPr>
              <a:t>co-author</a:t>
            </a:r>
            <a:r>
              <a:rPr lang="lt-LT" dirty="0">
                <a:latin typeface="Times New Roman" charset="0"/>
                <a:ea typeface="Times New Roman" charset="0"/>
              </a:rPr>
              <a:t> </a:t>
            </a:r>
            <a:r>
              <a:rPr lang="lt-LT" dirty="0" err="1">
                <a:latin typeface="Times New Roman" charset="0"/>
                <a:ea typeface="Times New Roman" charset="0"/>
              </a:rPr>
              <a:t>of</a:t>
            </a:r>
            <a:r>
              <a:rPr lang="lt-LT" dirty="0">
                <a:latin typeface="Times New Roman" charset="0"/>
                <a:ea typeface="Times New Roman" charset="0"/>
              </a:rPr>
              <a:t> UML</a:t>
            </a:r>
            <a:r>
              <a:rPr lang="en-US" dirty="0">
                <a:latin typeface="Times New Roman" charset="0"/>
                <a:ea typeface="Times New Roman" charset="0"/>
              </a:rPr>
              <a:t> and </a:t>
            </a:r>
            <a:r>
              <a:rPr lang="lt-LT" dirty="0">
                <a:latin typeface="Times New Roman" charset="0"/>
                <a:ea typeface="Times New Roman" charset="0"/>
              </a:rPr>
              <a:t>SysML </a:t>
            </a:r>
            <a:r>
              <a:rPr lang="en-US" dirty="0">
                <a:latin typeface="Times New Roman" charset="0"/>
                <a:ea typeface="Times New Roman" charset="0"/>
              </a:rPr>
              <a:t>languages</a:t>
            </a:r>
            <a:endParaRPr lang="lt-LT" dirty="0">
              <a:latin typeface="Times New Roman" charset="0"/>
              <a:ea typeface="Times New Roman" charset="0"/>
            </a:endParaRPr>
          </a:p>
        </p:txBody>
      </p:sp>
      <p:pic>
        <p:nvPicPr>
          <p:cNvPr id="3074" name="Picture 2"/>
          <p:cNvPicPr>
            <a:picLocks noChangeAspect="1" noChangeArrowheads="1"/>
          </p:cNvPicPr>
          <p:nvPr/>
        </p:nvPicPr>
        <p:blipFill>
          <a:blip r:embed="rId4" cstate="print"/>
          <a:srcRect b="15723"/>
          <a:stretch>
            <a:fillRect/>
          </a:stretch>
        </p:blipFill>
        <p:spPr bwMode="auto">
          <a:xfrm>
            <a:off x="316909" y="1524000"/>
            <a:ext cx="1337945" cy="1337945"/>
          </a:xfrm>
          <a:prstGeom prst="rect">
            <a:avLst/>
          </a:prstGeom>
          <a:noFill/>
          <a:ln w="9525">
            <a:noFill/>
            <a:miter lim="800000"/>
            <a:headEnd/>
            <a:tailEnd/>
          </a:ln>
          <a:effectLst/>
        </p:spPr>
      </p:pic>
      <p:sp>
        <p:nvSpPr>
          <p:cNvPr id="8" name="Slide Number Placeholder 13"/>
          <p:cNvSpPr>
            <a:spLocks noGrp="1"/>
          </p:cNvSpPr>
          <p:nvPr>
            <p:ph type="sldNum" sz="quarter" idx="4294967295"/>
          </p:nvPr>
        </p:nvSpPr>
        <p:spPr>
          <a:xfrm>
            <a:off x="3397892" y="6421461"/>
            <a:ext cx="2133600" cy="365125"/>
          </a:xfrm>
          <a:prstGeom prst="rect">
            <a:avLst/>
          </a:prstGeom>
        </p:spPr>
        <p:txBody>
          <a:bodyPr/>
          <a:lstStyle/>
          <a:p>
            <a:fld id="{8445CF75-154B-4EB5-A623-6BD0477DE374}" type="slidenum">
              <a:rPr lang="lt-LT" smtClean="0"/>
              <a:pPr/>
              <a:t>3</a:t>
            </a:fld>
            <a:endParaRPr lang="lt-LT" dirty="0"/>
          </a:p>
        </p:txBody>
      </p:sp>
      <p:pic>
        <p:nvPicPr>
          <p:cNvPr id="11" name="Picture 10"/>
          <p:cNvPicPr>
            <a:picLocks noChangeAspect="1"/>
          </p:cNvPicPr>
          <p:nvPr/>
        </p:nvPicPr>
        <p:blipFill>
          <a:blip r:embed="rId5"/>
          <a:stretch>
            <a:fillRect/>
          </a:stretch>
        </p:blipFill>
        <p:spPr>
          <a:xfrm>
            <a:off x="6942955" y="202011"/>
            <a:ext cx="838200" cy="742950"/>
          </a:xfrm>
          <a:prstGeom prst="rect">
            <a:avLst/>
          </a:prstGeom>
        </p:spPr>
      </p:pic>
      <p:pic>
        <p:nvPicPr>
          <p:cNvPr id="12" name="Picture 11"/>
          <p:cNvPicPr>
            <a:picLocks noChangeAspect="1"/>
          </p:cNvPicPr>
          <p:nvPr/>
        </p:nvPicPr>
        <p:blipFill>
          <a:blip r:embed="rId6"/>
          <a:stretch>
            <a:fillRect/>
          </a:stretch>
        </p:blipFill>
        <p:spPr>
          <a:xfrm>
            <a:off x="7874000" y="202011"/>
            <a:ext cx="736600" cy="743683"/>
          </a:xfrm>
          <a:prstGeom prst="rect">
            <a:avLst/>
          </a:prstGeom>
        </p:spPr>
      </p:pic>
      <p:pic>
        <p:nvPicPr>
          <p:cNvPr id="13" name="image05.png"/>
          <p:cNvPicPr/>
          <p:nvPr/>
        </p:nvPicPr>
        <p:blipFill>
          <a:blip r:embed="rId7"/>
          <a:srcRect/>
          <a:stretch>
            <a:fillRect/>
          </a:stretch>
        </p:blipFill>
        <p:spPr>
          <a:xfrm>
            <a:off x="295408" y="3200400"/>
            <a:ext cx="1337945" cy="1337945"/>
          </a:xfrm>
          <a:prstGeom prst="rect">
            <a:avLst/>
          </a:prstGeom>
          <a:ln/>
        </p:spPr>
      </p:pic>
      <p:pic>
        <p:nvPicPr>
          <p:cNvPr id="14" name="image22.png"/>
          <p:cNvPicPr/>
          <p:nvPr/>
        </p:nvPicPr>
        <p:blipFill>
          <a:blip r:embed="rId8"/>
          <a:srcRect/>
          <a:stretch>
            <a:fillRect/>
          </a:stretch>
        </p:blipFill>
        <p:spPr>
          <a:xfrm>
            <a:off x="290328" y="4876800"/>
            <a:ext cx="1343025" cy="1343025"/>
          </a:xfrm>
          <a:prstGeom prst="rect">
            <a:avLst/>
          </a:prstGeom>
          <a:ln/>
        </p:spPr>
      </p:pic>
      <p:sp>
        <p:nvSpPr>
          <p:cNvPr id="3" name="Rectangle 2"/>
          <p:cNvSpPr/>
          <p:nvPr/>
        </p:nvSpPr>
        <p:spPr>
          <a:xfrm>
            <a:off x="2178692" y="2992209"/>
            <a:ext cx="6705600" cy="1754326"/>
          </a:xfrm>
          <a:prstGeom prst="rect">
            <a:avLst/>
          </a:prstGeom>
        </p:spPr>
        <p:txBody>
          <a:bodyPr wrap="square">
            <a:spAutoFit/>
          </a:bodyPr>
          <a:lstStyle/>
          <a:p>
            <a:r>
              <a:rPr lang="en-US" b="1" dirty="0">
                <a:latin typeface="Times New Roman" charset="0"/>
                <a:ea typeface="Times New Roman" charset="0"/>
              </a:rPr>
              <a:t>Robert </a:t>
            </a:r>
            <a:r>
              <a:rPr lang="en-US" b="1" dirty="0" err="1">
                <a:latin typeface="Times New Roman" charset="0"/>
                <a:ea typeface="Times New Roman" charset="0"/>
              </a:rPr>
              <a:t>Karban</a:t>
            </a:r>
            <a:r>
              <a:rPr lang="en-US" dirty="0">
                <a:latin typeface="Times New Roman" charset="0"/>
                <a:ea typeface="Times New Roman" charset="0"/>
              </a:rPr>
              <a:t> is a senior systems architect at the Jet Propulsion lab in the Systems Engineering and Formulation Division. Robert works in the domain of Model Based Systems Engineering (MBSE) as the task lead on providing a Model Based Engineering Environment (MBEE) for projects and applies modeling in the Thirty Meter Telescope project. </a:t>
            </a:r>
            <a:endParaRPr lang="en-US" dirty="0"/>
          </a:p>
        </p:txBody>
      </p:sp>
      <p:sp>
        <p:nvSpPr>
          <p:cNvPr id="4" name="Rectangle 3"/>
          <p:cNvSpPr/>
          <p:nvPr/>
        </p:nvSpPr>
        <p:spPr>
          <a:xfrm>
            <a:off x="2178692" y="4877790"/>
            <a:ext cx="6584308" cy="646331"/>
          </a:xfrm>
          <a:prstGeom prst="rect">
            <a:avLst/>
          </a:prstGeom>
        </p:spPr>
        <p:txBody>
          <a:bodyPr wrap="square">
            <a:spAutoFit/>
          </a:bodyPr>
          <a:lstStyle/>
          <a:p>
            <a:r>
              <a:rPr lang="en-US" b="1" dirty="0" err="1">
                <a:latin typeface="Times New Roman" charset="0"/>
                <a:ea typeface="Times New Roman" charset="0"/>
              </a:rPr>
              <a:t>Maged</a:t>
            </a:r>
            <a:r>
              <a:rPr lang="en-US" b="1" dirty="0">
                <a:latin typeface="Times New Roman" charset="0"/>
                <a:ea typeface="Times New Roman" charset="0"/>
              </a:rPr>
              <a:t> </a:t>
            </a:r>
            <a:r>
              <a:rPr lang="en-US" b="1" dirty="0" err="1">
                <a:latin typeface="Times New Roman" charset="0"/>
                <a:ea typeface="Times New Roman" charset="0"/>
              </a:rPr>
              <a:t>Elaasar</a:t>
            </a:r>
            <a:r>
              <a:rPr lang="en-US" dirty="0">
                <a:latin typeface="Times New Roman" charset="0"/>
                <a:ea typeface="Times New Roman" charset="0"/>
              </a:rPr>
              <a:t> is a senior software architect at the Jet Propulsion Laboratory in the Systems Engineering and Formulation Division. </a:t>
            </a:r>
            <a:endParaRPr lang="en-US" dirty="0"/>
          </a:p>
        </p:txBody>
      </p:sp>
    </p:spTree>
    <p:extLst>
      <p:ext uri="{BB962C8B-B14F-4D97-AF65-F5344CB8AC3E}">
        <p14:creationId xmlns:p14="http://schemas.microsoft.com/office/powerpoint/2010/main" val="223837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CA" altLang="en-US" smtClean="0"/>
              <a:t>Step 4: Specify Analysis Context</a:t>
            </a:r>
            <a:endParaRPr lang="en-US" altLang="en-US" smtClean="0"/>
          </a:p>
        </p:txBody>
      </p:sp>
      <p:sp>
        <p:nvSpPr>
          <p:cNvPr id="38915" name="TextBox 5"/>
          <p:cNvSpPr txBox="1">
            <a:spLocks noChangeArrowheads="1"/>
          </p:cNvSpPr>
          <p:nvPr/>
        </p:nvSpPr>
        <p:spPr bwMode="auto">
          <a:xfrm>
            <a:off x="6375400" y="5073650"/>
            <a:ext cx="24733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Pattern</a:t>
            </a:r>
          </a:p>
        </p:txBody>
      </p:sp>
      <p:pic>
        <p:nvPicPr>
          <p:cNvPr id="389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958975"/>
            <a:ext cx="8874125" cy="294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825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638" y="1092200"/>
            <a:ext cx="5599112"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en-CA" altLang="en-US" smtClean="0"/>
              <a:t>Step 4: Specify Analysis Context</a:t>
            </a:r>
            <a:endParaRPr lang="en-US" altLang="en-US" smtClean="0"/>
          </a:p>
        </p:txBody>
      </p:sp>
      <p:sp>
        <p:nvSpPr>
          <p:cNvPr id="39940" name="TextBox 5"/>
          <p:cNvSpPr txBox="1">
            <a:spLocks noChangeArrowheads="1"/>
          </p:cNvSpPr>
          <p:nvPr/>
        </p:nvSpPr>
        <p:spPr bwMode="auto">
          <a:xfrm>
            <a:off x="5292725" y="3816350"/>
            <a:ext cx="34702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Analysis Context Parametric Model</a:t>
            </a:r>
          </a:p>
        </p:txBody>
      </p:sp>
    </p:spTree>
    <p:extLst>
      <p:ext uri="{BB962C8B-B14F-4D97-AF65-F5344CB8AC3E}">
        <p14:creationId xmlns:p14="http://schemas.microsoft.com/office/powerpoint/2010/main" val="475744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0963" name="Content Placeholder 2"/>
          <p:cNvSpPr>
            <a:spLocks noGrp="1"/>
          </p:cNvSpPr>
          <p:nvPr>
            <p:ph idx="1"/>
          </p:nvPr>
        </p:nvSpPr>
        <p:spPr/>
        <p:txBody>
          <a:bodyPr/>
          <a:lstStyle/>
          <a:p>
            <a:pPr marL="342900" lvl="1" indent="-342900">
              <a:buFont typeface="Arial" panose="020B0604020202020204" pitchFamily="34" charset="0"/>
              <a:buChar char="•"/>
            </a:pPr>
            <a:r>
              <a:rPr lang="en-US" altLang="en-US" smtClean="0"/>
              <a:t>Operational Scenario Pattern</a:t>
            </a:r>
          </a:p>
          <a:p>
            <a:pPr marL="742950" lvl="2" indent="-342900"/>
            <a:r>
              <a:rPr lang="en-US" altLang="en-US" smtClean="0"/>
              <a:t>Concrete analysis context Block that </a:t>
            </a:r>
          </a:p>
          <a:p>
            <a:pPr marL="1200150" lvl="3" indent="-342900"/>
            <a:r>
              <a:rPr lang="en-US" altLang="en-US" smtClean="0"/>
              <a:t>Represents one operational scenario (e.g., power configuration)</a:t>
            </a:r>
          </a:p>
          <a:p>
            <a:pPr marL="1200150" lvl="3" indent="-342900"/>
            <a:r>
              <a:rPr lang="en-US" altLang="en-US" smtClean="0"/>
              <a:t>Specializes the abstract analysis context Block</a:t>
            </a:r>
          </a:p>
          <a:p>
            <a:pPr marL="1200150" lvl="3" indent="-342900"/>
            <a:r>
              <a:rPr lang="en-US" altLang="en-US" smtClean="0"/>
              <a:t>Redefines context’s properties with scenario-specific values</a:t>
            </a:r>
          </a:p>
          <a:p>
            <a:pPr marL="1200150" lvl="3" indent="-342900"/>
            <a:r>
              <a:rPr lang="en-US" altLang="en-US" smtClean="0"/>
              <a:t>Defines an owned behavior (sequence diagram) as scenario driver</a:t>
            </a:r>
          </a:p>
          <a:p>
            <a:pPr marL="1657350" lvl="4" indent="-342900"/>
            <a:r>
              <a:rPr lang="en-CA" altLang="en-US" smtClean="0"/>
              <a:t>Changes the states of the different components, by sending them signals, causing the rolling-up to occur automatically</a:t>
            </a:r>
          </a:p>
          <a:p>
            <a:pPr marL="1657350" lvl="4" indent="-342900"/>
            <a:r>
              <a:rPr lang="en-CA" altLang="en-US" smtClean="0"/>
              <a:t>Can specify duration constraints to time the injection of signals thus controlling time spent in a certain state </a:t>
            </a:r>
          </a:p>
          <a:p>
            <a:pPr marL="1657350" lvl="4" indent="-342900"/>
            <a:r>
              <a:rPr lang="en-CA" altLang="en-US" smtClean="0"/>
              <a:t>Can use state constraints (on components) to verify during execution if a component is actually in expected state </a:t>
            </a:r>
            <a:endParaRPr lang="en-US" altLang="en-US" smtClean="0"/>
          </a:p>
        </p:txBody>
      </p:sp>
    </p:spTree>
    <p:extLst>
      <p:ext uri="{BB962C8B-B14F-4D97-AF65-F5344CB8AC3E}">
        <p14:creationId xmlns:p14="http://schemas.microsoft.com/office/powerpoint/2010/main" val="762815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5: Specify Operational Scenarios</a:t>
            </a:r>
            <a:endParaRPr lang="en-CA" dirty="0"/>
          </a:p>
        </p:txBody>
      </p:sp>
      <p:sp>
        <p:nvSpPr>
          <p:cNvPr id="43011" name="TextBox 4"/>
          <p:cNvSpPr txBox="1">
            <a:spLocks noChangeArrowheads="1"/>
          </p:cNvSpPr>
          <p:nvPr/>
        </p:nvSpPr>
        <p:spPr bwMode="auto">
          <a:xfrm>
            <a:off x="457200" y="5565775"/>
            <a:ext cx="2784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Operational Scenario Driver</a:t>
            </a:r>
          </a:p>
        </p:txBody>
      </p:sp>
      <p:pic>
        <p:nvPicPr>
          <p:cNvPr id="4301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236663"/>
            <a:ext cx="9134475" cy="425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751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t>Step 2: </a:t>
            </a:r>
            <a:r>
              <a:rPr lang="en-US" altLang="en-US" smtClean="0"/>
              <a:t>Conceptual Model</a:t>
            </a:r>
          </a:p>
        </p:txBody>
      </p:sp>
      <p:pic>
        <p:nvPicPr>
          <p:cNvPr id="3072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11300"/>
            <a:ext cx="7011988"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963988" y="2176463"/>
            <a:ext cx="1462087" cy="906462"/>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Oval 4"/>
          <p:cNvSpPr/>
          <p:nvPr/>
        </p:nvSpPr>
        <p:spPr>
          <a:xfrm>
            <a:off x="5661025" y="2046288"/>
            <a:ext cx="896938"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Curved Connector 5"/>
          <p:cNvCxnSpPr/>
          <p:nvPr/>
        </p:nvCxnSpPr>
        <p:spPr>
          <a:xfrm>
            <a:off x="5151438" y="2243138"/>
            <a:ext cx="547687" cy="120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7200" y="2686050"/>
            <a:ext cx="896938" cy="63658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urved Connector 7"/>
          <p:cNvCxnSpPr>
            <a:stCxn id="4" idx="2"/>
          </p:cNvCxnSpPr>
          <p:nvPr/>
        </p:nvCxnSpPr>
        <p:spPr>
          <a:xfrm rot="10800000" flipV="1">
            <a:off x="1354138" y="2630488"/>
            <a:ext cx="2609850" cy="374650"/>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729" name="TextBox 10"/>
          <p:cNvSpPr txBox="1">
            <a:spLocks noChangeArrowheads="1"/>
          </p:cNvSpPr>
          <p:nvPr/>
        </p:nvSpPr>
        <p:spPr bwMode="auto">
          <a:xfrm>
            <a:off x="457200" y="6294438"/>
            <a:ext cx="761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Communication between state machine specified components over ports</a:t>
            </a:r>
          </a:p>
        </p:txBody>
      </p:sp>
      <p:sp>
        <p:nvSpPr>
          <p:cNvPr id="10" name="TextBox 9"/>
          <p:cNvSpPr txBox="1"/>
          <p:nvPr/>
        </p:nvSpPr>
        <p:spPr>
          <a:xfrm>
            <a:off x="4333699" y="2445028"/>
            <a:ext cx="651845" cy="369332"/>
          </a:xfrm>
          <a:prstGeom prst="rect">
            <a:avLst/>
          </a:prstGeom>
          <a:noFill/>
        </p:spPr>
        <p:txBody>
          <a:bodyPr wrap="none" rtlCol="0">
            <a:spAutoFit/>
          </a:bodyPr>
          <a:lstStyle/>
          <a:p>
            <a:r>
              <a:rPr lang="en-US" dirty="0" smtClean="0"/>
              <a:t>PEAS</a:t>
            </a:r>
            <a:endParaRPr lang="en-US" dirty="0"/>
          </a:p>
        </p:txBody>
      </p:sp>
      <p:sp>
        <p:nvSpPr>
          <p:cNvPr id="11" name="TextBox 10"/>
          <p:cNvSpPr txBox="1"/>
          <p:nvPr/>
        </p:nvSpPr>
        <p:spPr>
          <a:xfrm>
            <a:off x="5880870" y="2176463"/>
            <a:ext cx="434734" cy="369332"/>
          </a:xfrm>
          <a:prstGeom prst="rect">
            <a:avLst/>
          </a:prstGeom>
          <a:noFill/>
        </p:spPr>
        <p:txBody>
          <a:bodyPr wrap="none" rtlCol="0">
            <a:spAutoFit/>
          </a:bodyPr>
          <a:lstStyle/>
          <a:p>
            <a:r>
              <a:rPr lang="en-US" dirty="0" smtClean="0"/>
              <a:t>SH</a:t>
            </a:r>
            <a:endParaRPr lang="en-US" dirty="0"/>
          </a:p>
        </p:txBody>
      </p:sp>
      <p:sp>
        <p:nvSpPr>
          <p:cNvPr id="12" name="TextBox 11"/>
          <p:cNvSpPr txBox="1"/>
          <p:nvPr/>
        </p:nvSpPr>
        <p:spPr>
          <a:xfrm>
            <a:off x="533400" y="2814360"/>
            <a:ext cx="728084" cy="369332"/>
          </a:xfrm>
          <a:prstGeom prst="rect">
            <a:avLst/>
          </a:prstGeom>
          <a:noFill/>
        </p:spPr>
        <p:txBody>
          <a:bodyPr wrap="none" rtlCol="0">
            <a:spAutoFit/>
          </a:bodyPr>
          <a:lstStyle/>
          <a:p>
            <a:r>
              <a:rPr lang="en-US" dirty="0" smtClean="0"/>
              <a:t>M1CS</a:t>
            </a:r>
            <a:endParaRPr lang="en-US" dirty="0"/>
          </a:p>
        </p:txBody>
      </p:sp>
    </p:spTree>
    <p:extLst>
      <p:ext uri="{BB962C8B-B14F-4D97-AF65-F5344CB8AC3E}">
        <p14:creationId xmlns:p14="http://schemas.microsoft.com/office/powerpoint/2010/main" val="1852611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CA" dirty="0" smtClean="0"/>
              <a:t>Step 6: Specify Scenario Configurations</a:t>
            </a:r>
            <a:endParaRPr lang="en-CA" dirty="0"/>
          </a:p>
        </p:txBody>
      </p:sp>
      <p:sp>
        <p:nvSpPr>
          <p:cNvPr id="3" name="Content Placeholder 2"/>
          <p:cNvSpPr>
            <a:spLocks noGrp="1"/>
          </p:cNvSpPr>
          <p:nvPr>
            <p:ph idx="1"/>
          </p:nvPr>
        </p:nvSpPr>
        <p:spPr/>
        <p:txBody>
          <a:bodyPr>
            <a:normAutofit fontScale="92500" lnSpcReduction="10000"/>
          </a:bodyPr>
          <a:lstStyle/>
          <a:p>
            <a:pPr>
              <a:defRPr/>
            </a:pPr>
            <a:r>
              <a:rPr lang="en-US" dirty="0" smtClean="0"/>
              <a:t>Scenario Condition Pattern</a:t>
            </a:r>
          </a:p>
          <a:p>
            <a:pPr lvl="1">
              <a:defRPr/>
            </a:pPr>
            <a:r>
              <a:rPr lang="en-US" dirty="0" smtClean="0"/>
              <a:t>A decomposition tree of instance specifications representing the state of the scenario</a:t>
            </a:r>
          </a:p>
          <a:p>
            <a:pPr lvl="2">
              <a:defRPr/>
            </a:pPr>
            <a:r>
              <a:rPr lang="en-US" dirty="0" smtClean="0"/>
              <a:t>Can be presented in tabular form</a:t>
            </a:r>
          </a:p>
          <a:p>
            <a:pPr lvl="3">
              <a:defRPr/>
            </a:pPr>
            <a:r>
              <a:rPr lang="en-US" dirty="0" smtClean="0"/>
              <a:t>Rows represent the instance specifications (e.g., component)</a:t>
            </a:r>
          </a:p>
          <a:p>
            <a:pPr lvl="3">
              <a:defRPr/>
            </a:pPr>
            <a:r>
              <a:rPr lang="en-US" dirty="0" smtClean="0"/>
              <a:t>Columns represent values (e.g., operating power) from the instance specifications</a:t>
            </a:r>
          </a:p>
          <a:p>
            <a:pPr>
              <a:defRPr/>
            </a:pPr>
            <a:r>
              <a:rPr lang="en-US" dirty="0" smtClean="0"/>
              <a:t>Issues</a:t>
            </a:r>
          </a:p>
          <a:p>
            <a:pPr lvl="1">
              <a:defRPr/>
            </a:pPr>
            <a:r>
              <a:rPr lang="en-US" dirty="0" smtClean="0"/>
              <a:t>Hard to keep instance specifications in sync with Block hierarchy</a:t>
            </a:r>
          </a:p>
          <a:p>
            <a:pPr lvl="2">
              <a:defRPr/>
            </a:pPr>
            <a:r>
              <a:rPr lang="en-US" dirty="0" smtClean="0"/>
              <a:t>Mitigation: tool automation</a:t>
            </a:r>
          </a:p>
          <a:p>
            <a:pPr lvl="1">
              <a:defRPr/>
            </a:pPr>
            <a:r>
              <a:rPr lang="en-US" dirty="0" smtClean="0"/>
              <a:t>Instance specifications cannot be displayed in IBDs</a:t>
            </a:r>
          </a:p>
          <a:p>
            <a:pPr lvl="2">
              <a:defRPr/>
            </a:pPr>
            <a:r>
              <a:rPr lang="en-US" dirty="0" smtClean="0"/>
              <a:t>Mitigation: use full specialization tree of singleton Blocks for each scenario</a:t>
            </a:r>
            <a:endParaRPr lang="en-US" dirty="0"/>
          </a:p>
        </p:txBody>
      </p:sp>
    </p:spTree>
    <p:extLst>
      <p:ext uri="{BB962C8B-B14F-4D97-AF65-F5344CB8AC3E}">
        <p14:creationId xmlns:p14="http://schemas.microsoft.com/office/powerpoint/2010/main" val="8482719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 y="1120775"/>
            <a:ext cx="9163050" cy="2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CA" dirty="0" smtClean="0"/>
              <a:t>Step 6: Specify Analysis Configurations</a:t>
            </a:r>
            <a:endParaRPr lang="en-CA" dirty="0"/>
          </a:p>
        </p:txBody>
      </p:sp>
      <p:sp>
        <p:nvSpPr>
          <p:cNvPr id="46084" name="TextBox 4"/>
          <p:cNvSpPr txBox="1">
            <a:spLocks noChangeArrowheads="1"/>
          </p:cNvSpPr>
          <p:nvPr/>
        </p:nvSpPr>
        <p:spPr bwMode="auto">
          <a:xfrm>
            <a:off x="3048000" y="4076700"/>
            <a:ext cx="35448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Scenario Initial Condition Pattern</a:t>
            </a:r>
          </a:p>
        </p:txBody>
      </p:sp>
      <p:pic>
        <p:nvPicPr>
          <p:cNvPr id="4608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532313"/>
            <a:ext cx="9144000" cy="106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Oval 8"/>
          <p:cNvSpPr/>
          <p:nvPr/>
        </p:nvSpPr>
        <p:spPr>
          <a:xfrm>
            <a:off x="6592888" y="2395538"/>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8251825" y="4776788"/>
            <a:ext cx="627063"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6592888" y="3687763"/>
            <a:ext cx="627062" cy="43497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1911225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CA" altLang="en-US" smtClean="0"/>
              <a:t>Step 7: Run Analysis</a:t>
            </a:r>
          </a:p>
        </p:txBody>
      </p:sp>
      <p:sp>
        <p:nvSpPr>
          <p:cNvPr id="3" name="Content Placeholder 2"/>
          <p:cNvSpPr>
            <a:spLocks noGrp="1"/>
          </p:cNvSpPr>
          <p:nvPr>
            <p:ph idx="1"/>
          </p:nvPr>
        </p:nvSpPr>
        <p:spPr/>
        <p:txBody>
          <a:bodyPr>
            <a:normAutofit/>
          </a:bodyPr>
          <a:lstStyle/>
          <a:p>
            <a:pPr>
              <a:defRPr/>
            </a:pPr>
            <a:r>
              <a:rPr lang="en-US" dirty="0" smtClean="0"/>
              <a:t>Run the configured analysis with a simulation engine on the initial conditions to get the final conditions:</a:t>
            </a:r>
          </a:p>
          <a:p>
            <a:pPr>
              <a:defRPr/>
            </a:pPr>
            <a:r>
              <a:rPr lang="en-US" dirty="0" smtClean="0"/>
              <a:t>Produce the following views on final conditions</a:t>
            </a:r>
          </a:p>
          <a:p>
            <a:pPr lvl="1">
              <a:defRPr/>
            </a:pPr>
            <a:r>
              <a:rPr lang="en-US" dirty="0" smtClean="0"/>
              <a:t>Table showing final analysis values (e.g., peak power) and the constraint’s pass/fail status for each scenario</a:t>
            </a:r>
          </a:p>
          <a:p>
            <a:pPr lvl="1">
              <a:defRPr/>
            </a:pPr>
            <a:r>
              <a:rPr lang="en-US" dirty="0" smtClean="0"/>
              <a:t>Timelines: state changes for components over time</a:t>
            </a:r>
          </a:p>
          <a:p>
            <a:pPr lvl="1">
              <a:defRPr/>
            </a:pPr>
            <a:r>
              <a:rPr lang="en-US" dirty="0" smtClean="0"/>
              <a:t>Value profiles: total rolled up values over time</a:t>
            </a:r>
          </a:p>
          <a:p>
            <a:pPr lvl="1">
              <a:defRPr/>
            </a:pPr>
            <a:endParaRPr lang="en-US" dirty="0" smtClean="0"/>
          </a:p>
          <a:p>
            <a:pPr lvl="1">
              <a:defRPr/>
            </a:pPr>
            <a:endParaRPr lang="en-US" dirty="0"/>
          </a:p>
        </p:txBody>
      </p:sp>
    </p:spTree>
    <p:extLst>
      <p:ext uri="{BB962C8B-B14F-4D97-AF65-F5344CB8AC3E}">
        <p14:creationId xmlns:p14="http://schemas.microsoft.com/office/powerpoint/2010/main" val="1265555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en-US" dirty="0" smtClean="0"/>
              <a:t>System Level Analysis</a:t>
            </a:r>
            <a:endParaRPr lang="en-US" dirty="0"/>
          </a:p>
        </p:txBody>
      </p:sp>
      <p:pic>
        <p:nvPicPr>
          <p:cNvPr id="4" name="TMTCSTVE_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48" y="1447800"/>
            <a:ext cx="9128051" cy="5130520"/>
          </a:xfrm>
          <a:prstGeom prst="rect">
            <a:avLst/>
          </a:prstGeom>
        </p:spPr>
      </p:pic>
    </p:spTree>
    <p:extLst>
      <p:ext uri="{BB962C8B-B14F-4D97-AF65-F5344CB8AC3E}">
        <p14:creationId xmlns:p14="http://schemas.microsoft.com/office/powerpoint/2010/main" val="40281857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TMT Model</a:t>
            </a:r>
          </a:p>
        </p:txBody>
      </p:sp>
      <p:sp>
        <p:nvSpPr>
          <p:cNvPr id="3" name="Content Placeholder 2"/>
          <p:cNvSpPr>
            <a:spLocks noGrp="1"/>
          </p:cNvSpPr>
          <p:nvPr>
            <p:ph idx="1"/>
          </p:nvPr>
        </p:nvSpPr>
        <p:spPr/>
        <p:txBody>
          <a:bodyPr/>
          <a:lstStyle/>
          <a:p>
            <a:pPr>
              <a:defRPr/>
            </a:pPr>
            <a:r>
              <a:rPr lang="en-US" dirty="0" smtClean="0"/>
              <a:t>Customer and supplier model in same </a:t>
            </a:r>
            <a:r>
              <a:rPr lang="en-US" dirty="0" err="1" smtClean="0"/>
              <a:t>SysML</a:t>
            </a:r>
            <a:r>
              <a:rPr lang="en-US" dirty="0" smtClean="0"/>
              <a:t> project, APS and Adaptive Optics</a:t>
            </a:r>
          </a:p>
          <a:p>
            <a:pPr>
              <a:defRPr/>
            </a:pPr>
            <a:r>
              <a:rPr lang="en-US" dirty="0" smtClean="0"/>
              <a:t>Project level (customer) conceptual elements re-used for simulation in downstream design</a:t>
            </a:r>
          </a:p>
          <a:p>
            <a:pPr>
              <a:defRPr/>
            </a:pPr>
            <a:r>
              <a:rPr lang="en-US" dirty="0" smtClean="0"/>
              <a:t>Analysis: Duration, Power and Mass </a:t>
            </a:r>
          </a:p>
          <a:p>
            <a:pPr marL="0" indent="0">
              <a:buFont typeface="Arial" panose="020B0604020202020204" pitchFamily="34" charset="0"/>
              <a:buNone/>
              <a:defRPr/>
            </a:pPr>
            <a:endParaRPr lang="en-US" dirty="0">
              <a:hlinkClick r:id="rId2"/>
            </a:endParaRPr>
          </a:p>
          <a:p>
            <a:pPr marL="0" indent="0">
              <a:buFont typeface="Arial" panose="020B0604020202020204" pitchFamily="34" charset="0"/>
              <a:buNone/>
              <a:defRPr/>
            </a:pPr>
            <a:r>
              <a:rPr lang="en-US" dirty="0" smtClean="0">
                <a:hlinkClick r:id="rId2"/>
              </a:rPr>
              <a:t>https://github.com/Open-MBEE/TMT-SysML-Model</a:t>
            </a:r>
            <a:endParaRPr lang="en-US" dirty="0" smtClean="0"/>
          </a:p>
          <a:p>
            <a:pPr marL="0" indent="0">
              <a:buFont typeface="Arial" panose="020B0604020202020204" pitchFamily="34" charset="0"/>
              <a:buNone/>
              <a:defRPr/>
            </a:pPr>
            <a:endParaRPr lang="en-US" dirty="0" smtClean="0"/>
          </a:p>
        </p:txBody>
      </p:sp>
    </p:spTree>
    <p:extLst>
      <p:ext uri="{BB962C8B-B14F-4D97-AF65-F5344CB8AC3E}">
        <p14:creationId xmlns:p14="http://schemas.microsoft.com/office/powerpoint/2010/main" val="412858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4800"/>
            <a:ext cx="9144000" cy="990600"/>
          </a:xfrm>
        </p:spPr>
        <p:txBody>
          <a:bodyPr>
            <a:noAutofit/>
          </a:bodyPr>
          <a:lstStyle/>
          <a:p>
            <a:r>
              <a:rPr lang="en-US" altLang="en-US" dirty="0" smtClean="0"/>
              <a:t>Thirty Meter Telescope (TMT)</a:t>
            </a:r>
            <a:br>
              <a:rPr lang="en-US" altLang="en-US" dirty="0" smtClean="0"/>
            </a:br>
            <a:r>
              <a:rPr lang="en-US" altLang="en-US" b="0" dirty="0" smtClean="0">
                <a:hlinkClick r:id="rId2"/>
              </a:rPr>
              <a:t>www.tmt.org</a:t>
            </a:r>
            <a:endParaRPr lang="en-US" altLang="en-US" b="0" dirty="0" smtClean="0"/>
          </a:p>
        </p:txBody>
      </p:sp>
      <p:sp>
        <p:nvSpPr>
          <p:cNvPr id="3" name="Content Placeholder 2"/>
          <p:cNvSpPr>
            <a:spLocks noGrp="1"/>
          </p:cNvSpPr>
          <p:nvPr>
            <p:ph idx="1"/>
          </p:nvPr>
        </p:nvSpPr>
        <p:spPr>
          <a:xfrm>
            <a:off x="457200" y="1473200"/>
            <a:ext cx="8458200" cy="4525963"/>
          </a:xfrm>
        </p:spPr>
        <p:txBody>
          <a:bodyPr>
            <a:normAutofit/>
          </a:bodyPr>
          <a:lstStyle/>
          <a:p>
            <a:pPr marL="342900" lvl="1" indent="-342900">
              <a:buFont typeface="Arial"/>
              <a:buChar char="•"/>
              <a:defRPr/>
            </a:pPr>
            <a:r>
              <a:rPr lang="en-US" sz="2400" dirty="0" smtClean="0"/>
              <a:t>Developed by TMT International Observatory (TIO)</a:t>
            </a:r>
          </a:p>
          <a:p>
            <a:pPr lvl="1">
              <a:defRPr/>
            </a:pPr>
            <a:r>
              <a:rPr lang="en-US" sz="2400" dirty="0" smtClean="0"/>
              <a:t>JPL participates in several subsystems of TMT</a:t>
            </a:r>
          </a:p>
          <a:p>
            <a:pPr lvl="1">
              <a:defRPr/>
            </a:pPr>
            <a:r>
              <a:rPr lang="en-US" dirty="0"/>
              <a:t>APS (and AO) team uses MBSE to analyze requirements, produce design, and perform analysis</a:t>
            </a:r>
          </a:p>
          <a:p>
            <a:pPr>
              <a:defRPr/>
            </a:pPr>
            <a:r>
              <a:rPr lang="en-US" sz="2400" dirty="0" smtClean="0"/>
              <a:t>Alignment and Phasing System (APS)</a:t>
            </a:r>
          </a:p>
          <a:p>
            <a:pPr lvl="1">
              <a:defRPr/>
            </a:pPr>
            <a:r>
              <a:rPr lang="en-US" dirty="0"/>
              <a:t>Sensor responsible for measuring the pre-adaptive optics </a:t>
            </a:r>
            <a:r>
              <a:rPr lang="en-US" dirty="0" err="1"/>
              <a:t>wavefront</a:t>
            </a:r>
            <a:r>
              <a:rPr lang="en-US" dirty="0"/>
              <a:t> quality</a:t>
            </a:r>
          </a:p>
          <a:p>
            <a:pPr marL="457200" lvl="1" indent="0">
              <a:buNone/>
              <a:defRPr/>
            </a:pPr>
            <a:endParaRPr lang="en-US" sz="2400" dirty="0" smtClean="0"/>
          </a:p>
          <a:p>
            <a:pPr marL="742950" lvl="2" indent="-342900">
              <a:defRPr/>
            </a:pPr>
            <a:endParaRPr lang="en-US" sz="2000" dirty="0" smtClean="0"/>
          </a:p>
          <a:p>
            <a:pPr>
              <a:defRPr/>
            </a:pPr>
            <a:endParaRPr lang="en-US" sz="2800" dirty="0" smtClean="0"/>
          </a:p>
        </p:txBody>
      </p:sp>
      <p:pic>
        <p:nvPicPr>
          <p:cNvPr id="17412" name="image30.jpg" descr="Top View of TMT Compl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663" y="4724400"/>
            <a:ext cx="2776537" cy="1579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3" name="image32.jpg" descr="instruments_first_light_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225" y="4724400"/>
            <a:ext cx="3089275" cy="162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1634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CA" altLang="en-US" smtClean="0"/>
              <a:t>Summary &amp; Outlook</a:t>
            </a:r>
            <a:endParaRPr lang="en-US" altLang="en-US" smtClean="0"/>
          </a:p>
        </p:txBody>
      </p:sp>
      <p:sp>
        <p:nvSpPr>
          <p:cNvPr id="56323" name="Content Placeholder 2"/>
          <p:cNvSpPr>
            <a:spLocks noGrp="1"/>
          </p:cNvSpPr>
          <p:nvPr>
            <p:ph idx="1"/>
          </p:nvPr>
        </p:nvSpPr>
        <p:spPr>
          <a:xfrm>
            <a:off x="152400" y="1600200"/>
            <a:ext cx="8915400" cy="4495801"/>
          </a:xfrm>
        </p:spPr>
        <p:txBody>
          <a:bodyPr/>
          <a:lstStyle/>
          <a:p>
            <a:pPr>
              <a:defRPr/>
            </a:pPr>
            <a:r>
              <a:rPr lang="en-US" altLang="en-US" sz="2400" dirty="0" smtClean="0"/>
              <a:t>It is possible to automate requirements verification in </a:t>
            </a:r>
            <a:r>
              <a:rPr lang="en-US" altLang="en-US" sz="2400" dirty="0" err="1" smtClean="0"/>
              <a:t>SysML</a:t>
            </a:r>
            <a:r>
              <a:rPr lang="en-US" altLang="en-US" sz="2400" dirty="0" smtClean="0"/>
              <a:t> models</a:t>
            </a:r>
          </a:p>
          <a:p>
            <a:pPr>
              <a:defRPr/>
            </a:pPr>
            <a:r>
              <a:rPr lang="en-US" altLang="en-US" sz="2400" dirty="0" smtClean="0"/>
              <a:t>Introduced a new Executable System Engineering Method that consists of a set of pure </a:t>
            </a:r>
            <a:r>
              <a:rPr lang="en-US" altLang="en-US" sz="2400" dirty="0" err="1" smtClean="0"/>
              <a:t>SysML</a:t>
            </a:r>
            <a:r>
              <a:rPr lang="en-US" altLang="en-US" sz="2400" dirty="0" smtClean="0"/>
              <a:t> analysis patterns</a:t>
            </a:r>
          </a:p>
          <a:p>
            <a:pPr>
              <a:defRPr/>
            </a:pPr>
            <a:r>
              <a:rPr lang="en-US" altLang="en-US" sz="2400" dirty="0" smtClean="0"/>
              <a:t>The method can be executed using an </a:t>
            </a:r>
            <a:r>
              <a:rPr lang="en-US" altLang="en-US" sz="2400" dirty="0" smtClean="0"/>
              <a:t>Off </a:t>
            </a:r>
            <a:r>
              <a:rPr lang="en-US" altLang="en-US" sz="2400" dirty="0" smtClean="0"/>
              <a:t>the shelf simulation engine for </a:t>
            </a:r>
            <a:r>
              <a:rPr lang="en-US" altLang="en-US" sz="2400" dirty="0" smtClean="0"/>
              <a:t>SysML</a:t>
            </a:r>
          </a:p>
          <a:p>
            <a:pPr>
              <a:defRPr/>
            </a:pPr>
            <a:r>
              <a:rPr lang="en-US" altLang="en-US" sz="2400" dirty="0" smtClean="0"/>
              <a:t>big interest in other projects at JPL</a:t>
            </a:r>
            <a:endParaRPr lang="en-US" altLang="en-US" sz="2400" dirty="0" smtClean="0"/>
          </a:p>
          <a:p>
            <a:pPr marL="0" indent="0">
              <a:buFont typeface="Arial" panose="020B0604020202020204" pitchFamily="34" charset="0"/>
              <a:buNone/>
              <a:defRPr/>
            </a:pPr>
            <a:endParaRPr lang="en-US" altLang="en-US" sz="2400" dirty="0" smtClean="0"/>
          </a:p>
          <a:p>
            <a:pPr>
              <a:defRPr/>
            </a:pPr>
            <a:r>
              <a:rPr lang="en-US" altLang="en-US" sz="2400" dirty="0" smtClean="0"/>
              <a:t>Trigger Analysis from Web interface and auto-generate documents</a:t>
            </a:r>
          </a:p>
          <a:p>
            <a:pPr>
              <a:defRPr/>
            </a:pPr>
            <a:r>
              <a:rPr lang="en-US" altLang="en-US" sz="2400" dirty="0" smtClean="0"/>
              <a:t>Integrate analysis engine (solver)</a:t>
            </a:r>
          </a:p>
          <a:p>
            <a:pPr>
              <a:defRPr/>
            </a:pPr>
            <a:r>
              <a:rPr lang="en-US" altLang="en-US" sz="2400" dirty="0" smtClean="0"/>
              <a:t>Integrate FMI units</a:t>
            </a:r>
            <a:endParaRPr lang="en-US" altLang="en-US" sz="2400" dirty="0" smtClean="0"/>
          </a:p>
          <a:p>
            <a:pPr>
              <a:defRPr/>
            </a:pPr>
            <a:endParaRPr lang="en-US" altLang="en-US" sz="2400" dirty="0" smtClean="0"/>
          </a:p>
        </p:txBody>
      </p:sp>
    </p:spTree>
    <p:extLst>
      <p:ext uri="{BB962C8B-B14F-4D97-AF65-F5344CB8AC3E}">
        <p14:creationId xmlns:p14="http://schemas.microsoft.com/office/powerpoint/2010/main" val="217655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Thank You !</a:t>
            </a:r>
            <a:br>
              <a:rPr lang="en-US" dirty="0" smtClean="0"/>
            </a:br>
            <a:r>
              <a:rPr lang="en-US" dirty="0" smtClean="0"/>
              <a:t/>
            </a:r>
            <a:br>
              <a:rPr lang="en-US" dirty="0" smtClean="0"/>
            </a:br>
            <a:r>
              <a:rPr lang="en-US" dirty="0" smtClean="0"/>
              <a:t>Visit No Magic booth at H1-H2</a:t>
            </a:r>
            <a:endParaRPr lang="en-US" dirty="0"/>
          </a:p>
        </p:txBody>
      </p:sp>
      <p:pic>
        <p:nvPicPr>
          <p:cNvPr id="3" name="Picture 2"/>
          <p:cNvPicPr>
            <a:picLocks noChangeAspect="1"/>
          </p:cNvPicPr>
          <p:nvPr/>
        </p:nvPicPr>
        <p:blipFill>
          <a:blip r:embed="rId2"/>
          <a:stretch>
            <a:fillRect/>
          </a:stretch>
        </p:blipFill>
        <p:spPr>
          <a:xfrm>
            <a:off x="6942955" y="202011"/>
            <a:ext cx="838200" cy="742950"/>
          </a:xfrm>
          <a:prstGeom prst="rect">
            <a:avLst/>
          </a:prstGeom>
        </p:spPr>
      </p:pic>
      <p:pic>
        <p:nvPicPr>
          <p:cNvPr id="4" name="Picture 3"/>
          <p:cNvPicPr>
            <a:picLocks noChangeAspect="1"/>
          </p:cNvPicPr>
          <p:nvPr/>
        </p:nvPicPr>
        <p:blipFill>
          <a:blip r:embed="rId3"/>
          <a:stretch>
            <a:fillRect/>
          </a:stretch>
        </p:blipFill>
        <p:spPr>
          <a:xfrm>
            <a:off x="7874000" y="202011"/>
            <a:ext cx="736600" cy="743683"/>
          </a:xfrm>
          <a:prstGeom prst="rect">
            <a:avLst/>
          </a:prstGeom>
        </p:spPr>
      </p:pic>
    </p:spTree>
    <p:extLst>
      <p:ext uri="{BB962C8B-B14F-4D97-AF65-F5344CB8AC3E}">
        <p14:creationId xmlns:p14="http://schemas.microsoft.com/office/powerpoint/2010/main" val="51008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441960" y="1676400"/>
            <a:ext cx="8229600" cy="4511040"/>
          </a:xfrm>
        </p:spPr>
        <p:txBody>
          <a:bodyPr>
            <a:normAutofit lnSpcReduction="10000"/>
          </a:bodyPr>
          <a:lstStyle/>
          <a:p>
            <a:pPr algn="just"/>
            <a:r>
              <a:rPr lang="en-US" sz="2000" dirty="0"/>
              <a:t>The research was carried out at the Jet Propulsion Laboratory, California Institute of Technology, under a contract with the National Aeronautics and Space </a:t>
            </a:r>
            <a:r>
              <a:rPr lang="en-US" sz="2000" dirty="0" smtClean="0"/>
              <a:t>Administration and No Magic Inc.</a:t>
            </a:r>
            <a:endParaRPr lang="en-US" sz="2000" dirty="0" smtClean="0">
              <a:latin typeface="Calibri" panose="020F0502020204030204" pitchFamily="34" charset="0"/>
              <a:cs typeface="Calibri"/>
            </a:endParaRPr>
          </a:p>
          <a:p>
            <a:pPr algn="just"/>
            <a:r>
              <a:rPr lang="en-US" sz="2000" dirty="0" smtClean="0">
                <a:latin typeface="Calibri" panose="020F0502020204030204" pitchFamily="34" charset="0"/>
                <a:cs typeface="Calibri"/>
              </a:rPr>
              <a:t>The </a:t>
            </a:r>
            <a:r>
              <a:rPr lang="en-US" sz="2000" dirty="0">
                <a:latin typeface="Calibri" panose="020F0502020204030204" pitchFamily="34" charset="0"/>
                <a:cs typeface="Calibri"/>
              </a:rPr>
              <a:t>TMT Project gratefully acknowledges the support of the TMT collaborating institutions.  They are the Association of Canadian Universities for Research in Astronomy (ACURA), the California Institute of Technology, the University of California, the National Astronomical Observatory of Japan, the National Astronomical Observatories of China and their consortium partners, and the Department of Science and Technology of India and their supported institutes. This work was supported as well by the Gordon and Betty Moore Foundation, the Canada Foundation for Innovation, the Ontario Ministry of Research and Innovation, the National Research Council of Canada, the Natural Sciences and Engineering Research Council of Canada, the British Columbia Knowledge Development Fund, the Association of Universities for Research in Astronomy (AURA) and the U.S. National Science Foundation.</a:t>
            </a:r>
            <a:endParaRPr lang="en-US" sz="2000" dirty="0">
              <a:latin typeface="Calibri" panose="020F0502020204030204" pitchFamily="34" charset="0"/>
            </a:endParaRPr>
          </a:p>
        </p:txBody>
      </p:sp>
      <p:sp>
        <p:nvSpPr>
          <p:cNvPr id="4" name="Title 3"/>
          <p:cNvSpPr>
            <a:spLocks noGrp="1"/>
          </p:cNvSpPr>
          <p:nvPr>
            <p:ph type="title"/>
          </p:nvPr>
        </p:nvSpPr>
        <p:spPr/>
        <p:txBody>
          <a:bodyPr/>
          <a:lstStyle/>
          <a:p>
            <a:r>
              <a:rPr lang="en-US" dirty="0"/>
              <a:t>Acknowledgments</a:t>
            </a:r>
          </a:p>
        </p:txBody>
      </p:sp>
      <p:pic>
        <p:nvPicPr>
          <p:cNvPr id="5" name="Picture 4"/>
          <p:cNvPicPr>
            <a:picLocks noChangeAspect="1"/>
          </p:cNvPicPr>
          <p:nvPr/>
        </p:nvPicPr>
        <p:blipFill>
          <a:blip r:embed="rId2"/>
          <a:stretch>
            <a:fillRect/>
          </a:stretch>
        </p:blipFill>
        <p:spPr>
          <a:xfrm>
            <a:off x="6942955" y="202011"/>
            <a:ext cx="838200" cy="742950"/>
          </a:xfrm>
          <a:prstGeom prst="rect">
            <a:avLst/>
          </a:prstGeom>
        </p:spPr>
      </p:pic>
      <p:pic>
        <p:nvPicPr>
          <p:cNvPr id="6" name="Picture 5"/>
          <p:cNvPicPr>
            <a:picLocks noChangeAspect="1"/>
          </p:cNvPicPr>
          <p:nvPr/>
        </p:nvPicPr>
        <p:blipFill>
          <a:blip r:embed="rId3"/>
          <a:stretch>
            <a:fillRect/>
          </a:stretch>
        </p:blipFill>
        <p:spPr>
          <a:xfrm>
            <a:off x="7874000" y="202011"/>
            <a:ext cx="736600" cy="743683"/>
          </a:xfrm>
          <a:prstGeom prst="rect">
            <a:avLst/>
          </a:prstGeom>
        </p:spPr>
      </p:pic>
    </p:spTree>
    <p:extLst>
      <p:ext uri="{BB962C8B-B14F-4D97-AF65-F5344CB8AC3E}">
        <p14:creationId xmlns:p14="http://schemas.microsoft.com/office/powerpoint/2010/main" val="854296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304800"/>
            <a:ext cx="9144000" cy="990600"/>
          </a:xfrm>
        </p:spPr>
        <p:txBody>
          <a:bodyPr/>
          <a:lstStyle/>
          <a:p>
            <a:r>
              <a:rPr lang="en-US" altLang="en-US" dirty="0" smtClean="0"/>
              <a:t>Reference</a:t>
            </a:r>
          </a:p>
        </p:txBody>
      </p:sp>
      <p:sp>
        <p:nvSpPr>
          <p:cNvPr id="57347" name="Content Placeholder 2"/>
          <p:cNvSpPr>
            <a:spLocks noGrp="1"/>
          </p:cNvSpPr>
          <p:nvPr>
            <p:ph idx="1"/>
          </p:nvPr>
        </p:nvSpPr>
        <p:spPr>
          <a:xfrm>
            <a:off x="457200" y="1600200"/>
            <a:ext cx="8458200" cy="4525963"/>
          </a:xfrm>
        </p:spPr>
        <p:txBody>
          <a:bodyPr/>
          <a:lstStyle/>
          <a:p>
            <a:r>
              <a:rPr lang="en-US" altLang="en-US" sz="2000" dirty="0" smtClean="0"/>
              <a:t>Karban, R., Jankevičius, N., Elaasar, M. “ESEM: Automated Systems Analysis using Executable </a:t>
            </a:r>
            <a:r>
              <a:rPr lang="en-US" altLang="en-US" sz="2000" dirty="0" err="1" smtClean="0"/>
              <a:t>SysML</a:t>
            </a:r>
            <a:r>
              <a:rPr lang="en-US" altLang="en-US" sz="2000" dirty="0" smtClean="0"/>
              <a:t> Modeling Patterns”, (to appear in the proceedings of INCOSE International Symposium (IS), Edinburgh, Scotland, 2016.)</a:t>
            </a:r>
          </a:p>
          <a:p>
            <a:r>
              <a:rPr lang="en-US" altLang="en-US" sz="2000" dirty="0" smtClean="0"/>
              <a:t>Karban, R., “Using </a:t>
            </a:r>
            <a:r>
              <a:rPr lang="en-US" altLang="en-US" sz="2000" dirty="0"/>
              <a:t>Executable </a:t>
            </a:r>
            <a:r>
              <a:rPr lang="en-US" altLang="en-US" sz="2000" dirty="0" err="1"/>
              <a:t>SysML</a:t>
            </a:r>
            <a:r>
              <a:rPr lang="en-US" altLang="en-US" sz="2000" dirty="0"/>
              <a:t> Models to Generate Systems Engineering </a:t>
            </a:r>
            <a:r>
              <a:rPr lang="en-US" altLang="en-US" sz="2000" dirty="0" smtClean="0"/>
              <a:t>Products”, NoMagic World Symposium, Allen, TX, 2016</a:t>
            </a:r>
          </a:p>
          <a:p>
            <a:r>
              <a:rPr lang="en-US" altLang="en-US" sz="2000" dirty="0" smtClean="0">
                <a:cs typeface="Arial" panose="020B0604020202020204" pitchFamily="34" charset="0"/>
              </a:rPr>
              <a:t>Open Source TMT model: </a:t>
            </a:r>
            <a:r>
              <a:rPr lang="en-US" sz="2000" dirty="0">
                <a:hlinkClick r:id="rId2"/>
              </a:rPr>
              <a:t>https://github.com/Open-MBEE/TMT-SysML-Model</a:t>
            </a:r>
            <a:endParaRPr lang="en-US" sz="2000" dirty="0"/>
          </a:p>
          <a:p>
            <a:r>
              <a:rPr lang="en-US" altLang="en-US" sz="2000" dirty="0" smtClean="0">
                <a:cs typeface="Arial" panose="020B0604020202020204" pitchFamily="34" charset="0"/>
              </a:rPr>
              <a:t>Open Source Engineering Environment: </a:t>
            </a:r>
            <a:r>
              <a:rPr lang="en-US" altLang="en-US" sz="2000" dirty="0">
                <a:hlinkClick r:id="rId3"/>
              </a:rPr>
              <a:t>https://</a:t>
            </a:r>
            <a:r>
              <a:rPr lang="en-US" altLang="en-US" sz="2000" dirty="0" smtClean="0">
                <a:hlinkClick r:id="rId3"/>
              </a:rPr>
              <a:t>github.com/Open-MBEE</a:t>
            </a:r>
            <a:endParaRPr lang="en-US" altLang="en-US" sz="2000" dirty="0" smtClean="0"/>
          </a:p>
          <a:p>
            <a:r>
              <a:rPr lang="en-US" altLang="en-US" sz="2000" dirty="0" smtClean="0"/>
              <a:t>A Practical Guide to SysML, 3</a:t>
            </a:r>
            <a:r>
              <a:rPr lang="en-US" altLang="en-US" sz="2000" baseline="30000" dirty="0" smtClean="0"/>
              <a:t>rd</a:t>
            </a:r>
            <a:r>
              <a:rPr lang="en-US" altLang="en-US" sz="2000" dirty="0" smtClean="0"/>
              <a:t> Edition, Chapter 17 by Friedenthal, Moore, and Steiner</a:t>
            </a:r>
          </a:p>
          <a:p>
            <a:r>
              <a:rPr lang="en-US" altLang="en-US" sz="2000" dirty="0" err="1" smtClean="0"/>
              <a:t>Zwemer</a:t>
            </a:r>
            <a:r>
              <a:rPr lang="en-US" altLang="en-US" sz="2000" dirty="0" smtClean="0"/>
              <a:t>, D.,  “Connecting </a:t>
            </a:r>
            <a:r>
              <a:rPr lang="en-US" altLang="en-US" sz="2000" dirty="0" err="1" smtClean="0"/>
              <a:t>SysML</a:t>
            </a:r>
            <a:r>
              <a:rPr lang="en-US" altLang="en-US" sz="2000" dirty="0" smtClean="0"/>
              <a:t> with PLM/ALM, CAD, Simulation, Requirements, and Project Management Tools”, May 2016</a:t>
            </a:r>
            <a:endParaRPr lang="en-US" altLang="en-US" sz="2000" dirty="0"/>
          </a:p>
          <a:p>
            <a:endParaRPr lang="en-US" altLang="en-US" sz="1800" dirty="0">
              <a:cs typeface="Arial" panose="020B0604020202020204" pitchFamily="34" charset="0"/>
            </a:endParaRPr>
          </a:p>
          <a:p>
            <a:endParaRPr lang="en-US" altLang="en-US" sz="1800" dirty="0" smtClean="0"/>
          </a:p>
        </p:txBody>
      </p:sp>
    </p:spTree>
    <p:extLst>
      <p:ext uri="{BB962C8B-B14F-4D97-AF65-F5344CB8AC3E}">
        <p14:creationId xmlns:p14="http://schemas.microsoft.com/office/powerpoint/2010/main" val="3366287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US" dirty="0"/>
          </a:p>
        </p:txBody>
      </p:sp>
    </p:spTree>
    <p:extLst>
      <p:ext uri="{BB962C8B-B14F-4D97-AF65-F5344CB8AC3E}">
        <p14:creationId xmlns:p14="http://schemas.microsoft.com/office/powerpoint/2010/main" val="1614983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Conceptual Design</a:t>
            </a:r>
          </a:p>
        </p:txBody>
      </p:sp>
      <p:pic>
        <p:nvPicPr>
          <p:cNvPr id="532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35113"/>
            <a:ext cx="6483350" cy="340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9888" y="1944688"/>
            <a:ext cx="4846637" cy="399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Curved Connector 4"/>
          <p:cNvCxnSpPr/>
          <p:nvPr/>
        </p:nvCxnSpPr>
        <p:spPr>
          <a:xfrm>
            <a:off x="1601788" y="2055813"/>
            <a:ext cx="2657475" cy="97472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3254" name="TextBox 7"/>
          <p:cNvSpPr txBox="1">
            <a:spLocks noChangeArrowheads="1"/>
          </p:cNvSpPr>
          <p:nvPr/>
        </p:nvSpPr>
        <p:spPr bwMode="auto">
          <a:xfrm>
            <a:off x="287338" y="5103813"/>
            <a:ext cx="37623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Operational behavior captured with</a:t>
            </a:r>
          </a:p>
          <a:p>
            <a:pPr eaLnBrk="1" hangingPunct="1">
              <a:spcBef>
                <a:spcPct val="0"/>
              </a:spcBef>
              <a:buFontTx/>
              <a:buNone/>
            </a:pPr>
            <a:r>
              <a:rPr lang="en-US" altLang="en-US" sz="1800" dirty="0">
                <a:latin typeface="Arial" panose="020B0604020202020204" pitchFamily="34" charset="0"/>
              </a:rPr>
              <a:t>state machines and activity models</a:t>
            </a:r>
          </a:p>
        </p:txBody>
      </p:sp>
      <p:pic>
        <p:nvPicPr>
          <p:cNvPr id="5325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950" y="5819775"/>
            <a:ext cx="8301038" cy="90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a:xfrm>
            <a:off x="1901825" y="5837238"/>
            <a:ext cx="989013"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 name="TextBox 1"/>
          <p:cNvSpPr txBox="1"/>
          <p:nvPr/>
        </p:nvSpPr>
        <p:spPr>
          <a:xfrm>
            <a:off x="3124200" y="2514600"/>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1" name="TextBox 10"/>
          <p:cNvSpPr txBox="1"/>
          <p:nvPr/>
        </p:nvSpPr>
        <p:spPr>
          <a:xfrm>
            <a:off x="2743200" y="5650468"/>
            <a:ext cx="301686" cy="369332"/>
          </a:xfrm>
          <a:prstGeom prst="rect">
            <a:avLst/>
          </a:prstGeom>
          <a:noFill/>
        </p:spPr>
        <p:txBody>
          <a:bodyPr wrap="none" rtlCol="0">
            <a:spAutoFit/>
          </a:bodyPr>
          <a:lstStyle/>
          <a:p>
            <a:r>
              <a:rPr lang="en-US" dirty="0">
                <a:solidFill>
                  <a:srgbClr val="FF0000"/>
                </a:solidFill>
              </a:rPr>
              <a:t>2</a:t>
            </a:r>
          </a:p>
        </p:txBody>
      </p:sp>
    </p:spTree>
    <p:extLst>
      <p:ext uri="{BB962C8B-B14F-4D97-AF65-F5344CB8AC3E}">
        <p14:creationId xmlns:p14="http://schemas.microsoft.com/office/powerpoint/2010/main" val="22998449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Conceptual behavior model</a:t>
            </a:r>
          </a:p>
        </p:txBody>
      </p:sp>
      <p:pic>
        <p:nvPicPr>
          <p:cNvPr id="542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413" y="1481138"/>
            <a:ext cx="4111625" cy="236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3" y="6016625"/>
            <a:ext cx="9094787"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56238" y="1481138"/>
            <a:ext cx="3617912" cy="297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68425" y="3605213"/>
            <a:ext cx="4087813" cy="233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Curved Connector 10"/>
          <p:cNvCxnSpPr/>
          <p:nvPr/>
        </p:nvCxnSpPr>
        <p:spPr>
          <a:xfrm rot="16200000" flipH="1">
            <a:off x="936625" y="3025775"/>
            <a:ext cx="1331913" cy="468313"/>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urved Connector 14"/>
          <p:cNvCxnSpPr/>
          <p:nvPr/>
        </p:nvCxnSpPr>
        <p:spPr>
          <a:xfrm flipV="1">
            <a:off x="4984750" y="4206875"/>
            <a:ext cx="1712913" cy="1489075"/>
          </a:xfrm>
          <a:prstGeom prst="curved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281" name="TextBox 17"/>
          <p:cNvSpPr txBox="1">
            <a:spLocks noChangeArrowheads="1"/>
          </p:cNvSpPr>
          <p:nvPr/>
        </p:nvSpPr>
        <p:spPr bwMode="auto">
          <a:xfrm>
            <a:off x="2919413" y="3019425"/>
            <a:ext cx="178911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Communicating</a:t>
            </a:r>
          </a:p>
          <a:p>
            <a:pPr eaLnBrk="1" hangingPunct="1">
              <a:spcBef>
                <a:spcPct val="0"/>
              </a:spcBef>
              <a:buFontTx/>
              <a:buNone/>
            </a:pPr>
            <a:r>
              <a:rPr lang="en-US" altLang="en-US" sz="1800">
                <a:latin typeface="Arial" panose="020B0604020202020204" pitchFamily="34" charset="0"/>
              </a:rPr>
              <a:t>state machines</a:t>
            </a:r>
          </a:p>
        </p:txBody>
      </p:sp>
      <p:sp>
        <p:nvSpPr>
          <p:cNvPr id="54282" name="TextBox 18"/>
          <p:cNvSpPr txBox="1">
            <a:spLocks noChangeArrowheads="1"/>
          </p:cNvSpPr>
          <p:nvPr/>
        </p:nvSpPr>
        <p:spPr bwMode="auto">
          <a:xfrm>
            <a:off x="6945313" y="2270125"/>
            <a:ext cx="21986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Dynamic and fixed</a:t>
            </a:r>
            <a:br>
              <a:rPr lang="en-US" altLang="en-US" sz="1800">
                <a:latin typeface="Arial" panose="020B0604020202020204" pitchFamily="34" charset="0"/>
              </a:rPr>
            </a:br>
            <a:r>
              <a:rPr lang="en-US" altLang="en-US" sz="1800">
                <a:latin typeface="Arial" panose="020B0604020202020204" pitchFamily="34" charset="0"/>
              </a:rPr>
              <a:t>duration constraints</a:t>
            </a:r>
          </a:p>
        </p:txBody>
      </p:sp>
      <p:sp>
        <p:nvSpPr>
          <p:cNvPr id="54283" name="TextBox 19"/>
          <p:cNvSpPr txBox="1">
            <a:spLocks noChangeArrowheads="1"/>
          </p:cNvSpPr>
          <p:nvPr/>
        </p:nvSpPr>
        <p:spPr bwMode="auto">
          <a:xfrm>
            <a:off x="5532438" y="5003800"/>
            <a:ext cx="3762375" cy="92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Duration analysis results verified</a:t>
            </a:r>
            <a:br>
              <a:rPr lang="en-US" altLang="en-US" sz="1800" dirty="0">
                <a:latin typeface="Arial" panose="020B0604020202020204" pitchFamily="34" charset="0"/>
              </a:rPr>
            </a:br>
            <a:r>
              <a:rPr lang="en-US" altLang="en-US" sz="1800" dirty="0">
                <a:latin typeface="Arial" panose="020B0604020202020204" pitchFamily="34" charset="0"/>
              </a:rPr>
              <a:t>against requirement for a particular</a:t>
            </a:r>
            <a:br>
              <a:rPr lang="en-US" altLang="en-US" sz="1800" dirty="0">
                <a:latin typeface="Arial" panose="020B0604020202020204" pitchFamily="34" charset="0"/>
              </a:rPr>
            </a:br>
            <a:r>
              <a:rPr lang="en-US" altLang="en-US" sz="1800" dirty="0">
                <a:latin typeface="Arial" panose="020B0604020202020204" pitchFamily="34" charset="0"/>
              </a:rPr>
              <a:t>configuration</a:t>
            </a:r>
          </a:p>
        </p:txBody>
      </p:sp>
      <p:sp>
        <p:nvSpPr>
          <p:cNvPr id="21" name="Oval 20"/>
          <p:cNvSpPr/>
          <p:nvPr/>
        </p:nvSpPr>
        <p:spPr>
          <a:xfrm>
            <a:off x="2919413" y="6154738"/>
            <a:ext cx="2493962" cy="6365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5842000" y="1970088"/>
            <a:ext cx="1158875" cy="62388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TextBox 13"/>
          <p:cNvSpPr txBox="1"/>
          <p:nvPr/>
        </p:nvSpPr>
        <p:spPr>
          <a:xfrm>
            <a:off x="1217582" y="3104912"/>
            <a:ext cx="301686" cy="369332"/>
          </a:xfrm>
          <a:prstGeom prst="rect">
            <a:avLst/>
          </a:prstGeom>
          <a:noFill/>
        </p:spPr>
        <p:txBody>
          <a:bodyPr wrap="none" rtlCol="0">
            <a:spAutoFit/>
          </a:bodyPr>
          <a:lstStyle/>
          <a:p>
            <a:r>
              <a:rPr lang="en-US" dirty="0" smtClean="0">
                <a:solidFill>
                  <a:srgbClr val="FF0000"/>
                </a:solidFill>
              </a:rPr>
              <a:t>1</a:t>
            </a:r>
            <a:endParaRPr lang="en-US" dirty="0">
              <a:solidFill>
                <a:srgbClr val="FF0000"/>
              </a:solidFill>
            </a:endParaRPr>
          </a:p>
        </p:txBody>
      </p:sp>
      <p:sp>
        <p:nvSpPr>
          <p:cNvPr id="16" name="TextBox 15"/>
          <p:cNvSpPr txBox="1"/>
          <p:nvPr/>
        </p:nvSpPr>
        <p:spPr>
          <a:xfrm>
            <a:off x="6019800" y="4496871"/>
            <a:ext cx="301686" cy="369332"/>
          </a:xfrm>
          <a:prstGeom prst="rect">
            <a:avLst/>
          </a:prstGeom>
          <a:noFill/>
        </p:spPr>
        <p:txBody>
          <a:bodyPr wrap="none" rtlCol="0">
            <a:spAutoFit/>
          </a:bodyPr>
          <a:lstStyle/>
          <a:p>
            <a:r>
              <a:rPr lang="en-US" dirty="0">
                <a:solidFill>
                  <a:srgbClr val="FF0000"/>
                </a:solidFill>
              </a:rPr>
              <a:t>2</a:t>
            </a:r>
          </a:p>
        </p:txBody>
      </p:sp>
      <p:sp>
        <p:nvSpPr>
          <p:cNvPr id="17" name="TextBox 16"/>
          <p:cNvSpPr txBox="1"/>
          <p:nvPr/>
        </p:nvSpPr>
        <p:spPr>
          <a:xfrm>
            <a:off x="5621307" y="1768072"/>
            <a:ext cx="301686" cy="369332"/>
          </a:xfrm>
          <a:prstGeom prst="rect">
            <a:avLst/>
          </a:prstGeom>
          <a:noFill/>
        </p:spPr>
        <p:txBody>
          <a:bodyPr wrap="none" rtlCol="0">
            <a:spAutoFit/>
          </a:bodyPr>
          <a:lstStyle/>
          <a:p>
            <a:r>
              <a:rPr lang="en-US" dirty="0">
                <a:solidFill>
                  <a:srgbClr val="FF0000"/>
                </a:solidFill>
              </a:rPr>
              <a:t>3</a:t>
            </a:r>
          </a:p>
        </p:txBody>
      </p:sp>
      <p:sp>
        <p:nvSpPr>
          <p:cNvPr id="18" name="TextBox 17"/>
          <p:cNvSpPr txBox="1"/>
          <p:nvPr/>
        </p:nvSpPr>
        <p:spPr>
          <a:xfrm>
            <a:off x="2843213" y="5926138"/>
            <a:ext cx="301686" cy="369332"/>
          </a:xfrm>
          <a:prstGeom prst="rect">
            <a:avLst/>
          </a:prstGeom>
          <a:noFill/>
        </p:spPr>
        <p:txBody>
          <a:bodyPr wrap="none" rtlCol="0">
            <a:spAutoFit/>
          </a:bodyPr>
          <a:lstStyle/>
          <a:p>
            <a:r>
              <a:rPr lang="en-US" dirty="0">
                <a:solidFill>
                  <a:srgbClr val="FF0000"/>
                </a:solidFill>
              </a:rPr>
              <a:t>4</a:t>
            </a:r>
          </a:p>
        </p:txBody>
      </p:sp>
    </p:spTree>
    <p:extLst>
      <p:ext uri="{BB962C8B-B14F-4D97-AF65-F5344CB8AC3E}">
        <p14:creationId xmlns:p14="http://schemas.microsoft.com/office/powerpoint/2010/main" val="37546053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OpenMBEE Core Integration</a:t>
            </a:r>
            <a:endParaRPr lang="en-US" dirty="0"/>
          </a:p>
        </p:txBody>
      </p:sp>
      <p:pic>
        <p:nvPicPr>
          <p:cNvPr id="3" name="Picture 2"/>
          <p:cNvPicPr>
            <a:picLocks noChangeAspect="1"/>
          </p:cNvPicPr>
          <p:nvPr/>
        </p:nvPicPr>
        <p:blipFill>
          <a:blip r:embed="rId2"/>
          <a:stretch>
            <a:fillRect/>
          </a:stretch>
        </p:blipFill>
        <p:spPr>
          <a:xfrm>
            <a:off x="3138559" y="3505200"/>
            <a:ext cx="6005441" cy="3045056"/>
          </a:xfrm>
          <a:prstGeom prst="rect">
            <a:avLst/>
          </a:prstGeom>
        </p:spPr>
      </p:pic>
      <p:pic>
        <p:nvPicPr>
          <p:cNvPr id="4" name="Picture 3"/>
          <p:cNvPicPr>
            <a:picLocks noChangeAspect="1"/>
          </p:cNvPicPr>
          <p:nvPr/>
        </p:nvPicPr>
        <p:blipFill>
          <a:blip r:embed="rId3"/>
          <a:stretch>
            <a:fillRect/>
          </a:stretch>
        </p:blipFill>
        <p:spPr>
          <a:xfrm>
            <a:off x="5862" y="1573438"/>
            <a:ext cx="4033523" cy="3276972"/>
          </a:xfrm>
          <a:prstGeom prst="rect">
            <a:avLst/>
          </a:prstGeom>
        </p:spPr>
      </p:pic>
      <p:sp>
        <p:nvSpPr>
          <p:cNvPr id="5" name="Flowchart: Magnetic Disk 4"/>
          <p:cNvSpPr/>
          <p:nvPr/>
        </p:nvSpPr>
        <p:spPr>
          <a:xfrm>
            <a:off x="5867400" y="2209800"/>
            <a:ext cx="2209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MMS repository</a:t>
            </a:r>
            <a:endParaRPr lang="en-US" dirty="0">
              <a:solidFill>
                <a:schemeClr val="tx1"/>
              </a:solidFill>
            </a:endParaRPr>
          </a:p>
        </p:txBody>
      </p:sp>
      <p:cxnSp>
        <p:nvCxnSpPr>
          <p:cNvPr id="11" name="Straight Arrow Connector 10"/>
          <p:cNvCxnSpPr>
            <a:endCxn id="5" idx="2"/>
          </p:cNvCxnSpPr>
          <p:nvPr/>
        </p:nvCxnSpPr>
        <p:spPr>
          <a:xfrm>
            <a:off x="3886200" y="2362200"/>
            <a:ext cx="1981200" cy="1524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H="1">
            <a:off x="6324600" y="2819400"/>
            <a:ext cx="647700" cy="68580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4762" y="1676400"/>
            <a:ext cx="3184526" cy="584775"/>
          </a:xfrm>
          <a:prstGeom prst="rect">
            <a:avLst/>
          </a:prstGeom>
          <a:noFill/>
        </p:spPr>
        <p:txBody>
          <a:bodyPr wrap="none" rtlCol="0">
            <a:spAutoFit/>
          </a:bodyPr>
          <a:lstStyle/>
          <a:p>
            <a:pPr algn="ctr"/>
            <a:r>
              <a:rPr lang="en-US" sz="1600" dirty="0" smtClean="0"/>
              <a:t>Model of Document in</a:t>
            </a:r>
          </a:p>
          <a:p>
            <a:pPr algn="ctr"/>
            <a:r>
              <a:rPr lang="en-US" sz="1600" dirty="0" err="1" smtClean="0"/>
              <a:t>MagicDraw</a:t>
            </a:r>
            <a:r>
              <a:rPr lang="en-US" sz="1600" dirty="0" smtClean="0"/>
              <a:t>/Model Development Kit</a:t>
            </a:r>
            <a:endParaRPr lang="en-US" sz="1600" dirty="0"/>
          </a:p>
        </p:txBody>
      </p:sp>
      <p:sp>
        <p:nvSpPr>
          <p:cNvPr id="20" name="TextBox 19"/>
          <p:cNvSpPr txBox="1"/>
          <p:nvPr/>
        </p:nvSpPr>
        <p:spPr>
          <a:xfrm>
            <a:off x="5486400" y="3620869"/>
            <a:ext cx="3612720" cy="646331"/>
          </a:xfrm>
          <a:prstGeom prst="rect">
            <a:avLst/>
          </a:prstGeom>
          <a:noFill/>
        </p:spPr>
        <p:txBody>
          <a:bodyPr wrap="none" rtlCol="0">
            <a:spAutoFit/>
          </a:bodyPr>
          <a:lstStyle/>
          <a:p>
            <a:pPr algn="ctr"/>
            <a:r>
              <a:rPr lang="en-US" dirty="0" smtClean="0"/>
              <a:t>Rendered and editable document in </a:t>
            </a:r>
            <a:br>
              <a:rPr lang="en-US" dirty="0" smtClean="0"/>
            </a:br>
            <a:r>
              <a:rPr lang="en-US" dirty="0" smtClean="0"/>
              <a:t>Web interface View Editor</a:t>
            </a:r>
            <a:endParaRPr lang="en-US" dirty="0"/>
          </a:p>
        </p:txBody>
      </p:sp>
    </p:spTree>
    <p:extLst>
      <p:ext uri="{BB962C8B-B14F-4D97-AF65-F5344CB8AC3E}">
        <p14:creationId xmlns:p14="http://schemas.microsoft.com/office/powerpoint/2010/main" val="19052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4800"/>
            <a:ext cx="9144000" cy="990600"/>
          </a:xfrm>
        </p:spPr>
        <p:txBody>
          <a:bodyPr>
            <a:noAutofit/>
          </a:bodyPr>
          <a:lstStyle/>
          <a:p>
            <a:r>
              <a:rPr lang="en-US" dirty="0"/>
              <a:t>Current Practice to Future Practice</a:t>
            </a:r>
          </a:p>
        </p:txBody>
      </p:sp>
      <p:grpSp>
        <p:nvGrpSpPr>
          <p:cNvPr id="8" name="Group 7"/>
          <p:cNvGrpSpPr>
            <a:grpSpLocks/>
          </p:cNvGrpSpPr>
          <p:nvPr/>
        </p:nvGrpSpPr>
        <p:grpSpPr bwMode="auto">
          <a:xfrm>
            <a:off x="762000" y="2209800"/>
            <a:ext cx="7848600" cy="3810000"/>
            <a:chOff x="258536" y="3479800"/>
            <a:chExt cx="8805863" cy="3131512"/>
          </a:xfrm>
        </p:grpSpPr>
        <p:pic>
          <p:nvPicPr>
            <p:cNvPr id="9" name="Picture 2" descr="M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224" y="3479800"/>
              <a:ext cx="4194175" cy="222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AutoShape 5"/>
            <p:cNvSpPr>
              <a:spLocks noChangeArrowheads="1"/>
            </p:cNvSpPr>
            <p:nvPr/>
          </p:nvSpPr>
          <p:spPr bwMode="auto">
            <a:xfrm>
              <a:off x="3961796" y="4282319"/>
              <a:ext cx="9144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pic>
          <p:nvPicPr>
            <p:cNvPr id="11" name="Picture 6" descr="D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36" y="3641725"/>
              <a:ext cx="3524250" cy="2024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9"/>
            <p:cNvSpPr>
              <a:spLocks noChangeArrowheads="1"/>
            </p:cNvSpPr>
            <p:nvPr/>
          </p:nvSpPr>
          <p:spPr bwMode="auto">
            <a:xfrm>
              <a:off x="807812" y="5889625"/>
              <a:ext cx="2891754" cy="603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Helvetica" charset="0"/>
                  <a:cs typeface="Helvetica" charset="0"/>
                </a:rPr>
                <a:t>Today: </a:t>
              </a:r>
              <a:r>
                <a:rPr lang="en-US" sz="1600">
                  <a:solidFill>
                    <a:srgbClr val="800000"/>
                  </a:solidFill>
                  <a:latin typeface="Helvetica" charset="0"/>
                  <a:cs typeface="Helvetica" charset="0"/>
                </a:rPr>
                <a:t>Standalone models related through documents</a:t>
              </a:r>
            </a:p>
          </p:txBody>
        </p:sp>
        <p:sp>
          <p:nvSpPr>
            <p:cNvPr id="13" name="Rectangle 10"/>
            <p:cNvSpPr>
              <a:spLocks noChangeArrowheads="1"/>
            </p:cNvSpPr>
            <p:nvPr/>
          </p:nvSpPr>
          <p:spPr bwMode="auto">
            <a:xfrm>
              <a:off x="5508625" y="5780315"/>
              <a:ext cx="349567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600" b="1">
                  <a:latin typeface="Helvetica" charset="0"/>
                  <a:cs typeface="Helvetica" charset="0"/>
                </a:rPr>
                <a:t>Future: </a:t>
              </a:r>
              <a:r>
                <a:rPr lang="en-US" sz="1600">
                  <a:solidFill>
                    <a:srgbClr val="800000"/>
                  </a:solidFill>
                  <a:latin typeface="Helvetica" charset="0"/>
                  <a:cs typeface="Helvetica" charset="0"/>
                </a:rPr>
                <a:t>Shared system model with multiple views, and connected to discipline models</a:t>
              </a:r>
            </a:p>
          </p:txBody>
        </p:sp>
      </p:grpSp>
      <p:sp>
        <p:nvSpPr>
          <p:cNvPr id="14" name="Rectangle 6"/>
          <p:cNvSpPr>
            <a:spLocks noChangeArrowheads="1"/>
          </p:cNvSpPr>
          <p:nvPr/>
        </p:nvSpPr>
        <p:spPr bwMode="auto">
          <a:xfrm>
            <a:off x="1691680" y="6237312"/>
            <a:ext cx="61722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800" dirty="0" smtClean="0">
                <a:solidFill>
                  <a:srgbClr val="969696"/>
                </a:solidFill>
              </a:rPr>
              <a:t>Source :  MBSE 101 by Elyse Fosse</a:t>
            </a:r>
            <a:endParaRPr lang="en-US" sz="800" dirty="0">
              <a:solidFill>
                <a:srgbClr val="969696"/>
              </a:solidFill>
            </a:endParaRPr>
          </a:p>
        </p:txBody>
      </p:sp>
    </p:spTree>
    <p:extLst>
      <p:ext uri="{BB962C8B-B14F-4D97-AF65-F5344CB8AC3E}">
        <p14:creationId xmlns:p14="http://schemas.microsoft.com/office/powerpoint/2010/main" val="1256914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914400" y="304800"/>
            <a:ext cx="8229600" cy="990600"/>
          </a:xfrm>
        </p:spPr>
        <p:txBody>
          <a:bodyPr/>
          <a:lstStyle/>
          <a:p>
            <a:r>
              <a:rPr lang="en-US" altLang="en-US" dirty="0" smtClean="0"/>
              <a:t>Model Based Systems Engineering</a:t>
            </a:r>
          </a:p>
        </p:txBody>
      </p:sp>
      <p:sp>
        <p:nvSpPr>
          <p:cNvPr id="3" name="Content Placeholder 2"/>
          <p:cNvSpPr>
            <a:spLocks noGrp="1"/>
          </p:cNvSpPr>
          <p:nvPr>
            <p:ph idx="1"/>
          </p:nvPr>
        </p:nvSpPr>
        <p:spPr/>
        <p:txBody>
          <a:bodyPr>
            <a:normAutofit fontScale="92500" lnSpcReduction="10000"/>
          </a:bodyPr>
          <a:lstStyle/>
          <a:p>
            <a:pPr>
              <a:defRPr/>
            </a:pPr>
            <a:r>
              <a:rPr lang="en-US" dirty="0" smtClean="0"/>
              <a:t>MBSE is the formalized application of modeling techniques to support system requirements, design, analysis, verification, validation and documentation activities</a:t>
            </a:r>
          </a:p>
          <a:p>
            <a:pPr>
              <a:defRPr/>
            </a:pPr>
            <a:r>
              <a:rPr lang="en-US" dirty="0" smtClean="0"/>
              <a:t>MBSE expresses a system using a Systems Modeling Language (SysML), a profile of UML</a:t>
            </a:r>
          </a:p>
          <a:p>
            <a:pPr>
              <a:defRPr/>
            </a:pPr>
            <a:r>
              <a:rPr lang="en-US" dirty="0" smtClean="0"/>
              <a:t>MBSE is often applied with a method like Object Oriented System Engineering Method (OOSEM)</a:t>
            </a:r>
          </a:p>
          <a:p>
            <a:pPr marL="457200" lvl="1" indent="-457200">
              <a:buFont typeface="Arial" panose="020B0604020202020204" pitchFamily="34" charset="0"/>
              <a:buChar char="•"/>
              <a:defRPr/>
            </a:pPr>
            <a:r>
              <a:rPr lang="en-US" altLang="en-US" sz="2800" dirty="0"/>
              <a:t>OOSEM </a:t>
            </a:r>
            <a:r>
              <a:rPr lang="en-US" altLang="en-US" sz="2800" dirty="0" smtClean="0"/>
              <a:t>maps </a:t>
            </a:r>
            <a:r>
              <a:rPr lang="en-US" altLang="en-US" sz="2800" dirty="0"/>
              <a:t>onto </a:t>
            </a:r>
            <a:r>
              <a:rPr lang="en-US" altLang="en-US" sz="2800" dirty="0" smtClean="0"/>
              <a:t>the ISO systems engineering process </a:t>
            </a:r>
            <a:r>
              <a:rPr lang="en-US" altLang="en-US" sz="2800" dirty="0"/>
              <a:t>and integrates top-down (</a:t>
            </a:r>
            <a:r>
              <a:rPr lang="en-US" altLang="en-US" sz="2800" b="1" dirty="0"/>
              <a:t>functional decomposition</a:t>
            </a:r>
            <a:r>
              <a:rPr lang="en-US" altLang="en-US" sz="2800" dirty="0"/>
              <a:t>) approach with </a:t>
            </a:r>
            <a:r>
              <a:rPr lang="en-US" altLang="en-US" sz="2800" b="1" dirty="0"/>
              <a:t>model-based </a:t>
            </a:r>
            <a:r>
              <a:rPr lang="en-US" altLang="en-US" sz="2800" dirty="0" smtClean="0"/>
              <a:t>approach</a:t>
            </a:r>
            <a:endParaRPr lang="en-US" sz="2800" dirty="0" smtClean="0"/>
          </a:p>
          <a:p>
            <a:pPr>
              <a:defRPr/>
            </a:pPr>
            <a:endParaRPr lang="en-US" dirty="0" smtClean="0"/>
          </a:p>
          <a:p>
            <a:pPr>
              <a:defRPr/>
            </a:pPr>
            <a:endParaRPr lang="en-US" dirty="0"/>
          </a:p>
        </p:txBody>
      </p:sp>
    </p:spTree>
    <p:extLst>
      <p:ext uri="{BB962C8B-B14F-4D97-AF65-F5344CB8AC3E}">
        <p14:creationId xmlns:p14="http://schemas.microsoft.com/office/powerpoint/2010/main" val="4020307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 y="1447800"/>
            <a:ext cx="8815080" cy="5105400"/>
          </a:xfrm>
          <a:prstGeom prst="rect">
            <a:avLst/>
          </a:prstGeom>
        </p:spPr>
      </p:pic>
      <p:sp>
        <p:nvSpPr>
          <p:cNvPr id="2" name="Title 1"/>
          <p:cNvSpPr>
            <a:spLocks noGrp="1"/>
          </p:cNvSpPr>
          <p:nvPr>
            <p:ph type="title"/>
          </p:nvPr>
        </p:nvSpPr>
        <p:spPr>
          <a:xfrm>
            <a:off x="0" y="228600"/>
            <a:ext cx="9144000" cy="990600"/>
          </a:xfrm>
        </p:spPr>
        <p:txBody>
          <a:bodyPr/>
          <a:lstStyle/>
          <a:p>
            <a:r>
              <a:rPr lang="en-US" dirty="0" smtClean="0"/>
              <a:t>Model-based V-Process at JPL</a:t>
            </a:r>
            <a:endParaRPr lang="en-US" dirty="0"/>
          </a:p>
        </p:txBody>
      </p:sp>
      <p:sp>
        <p:nvSpPr>
          <p:cNvPr id="5" name="Oval 4"/>
          <p:cNvSpPr/>
          <p:nvPr/>
        </p:nvSpPr>
        <p:spPr>
          <a:xfrm>
            <a:off x="914400" y="2819400"/>
            <a:ext cx="4267200" cy="16002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900964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381000"/>
            <a:ext cx="9144000" cy="990600"/>
          </a:xfrm>
        </p:spPr>
        <p:txBody>
          <a:bodyPr>
            <a:normAutofit fontScale="90000"/>
          </a:bodyPr>
          <a:lstStyle/>
          <a:p>
            <a:r>
              <a:rPr lang="en-US" altLang="en-US" sz="3600" dirty="0" smtClean="0"/>
              <a:t>      </a:t>
            </a:r>
            <a:r>
              <a:rPr lang="en-US" altLang="en-US" sz="3600" dirty="0" err="1" smtClean="0"/>
              <a:t>OpenMBEE</a:t>
            </a:r>
            <a:r>
              <a:rPr lang="en-US" altLang="en-US" sz="3600" dirty="0" smtClean="0"/>
              <a:t/>
            </a:r>
            <a:br>
              <a:rPr lang="en-US" altLang="en-US" sz="3600" dirty="0" smtClean="0"/>
            </a:br>
            <a:r>
              <a:rPr lang="en-US" altLang="en-US" sz="3600" dirty="0" smtClean="0"/>
              <a:t>        </a:t>
            </a:r>
            <a:r>
              <a:rPr lang="en-US" altLang="en-US" sz="3600" dirty="0">
                <a:hlinkClick r:id="rId2"/>
              </a:rPr>
              <a:t>https://github.com/Open-MBEE</a:t>
            </a:r>
            <a:r>
              <a:rPr lang="en-US" altLang="en-US" dirty="0" smtClean="0"/>
              <a:t/>
            </a:r>
            <a:br>
              <a:rPr lang="en-US" altLang="en-US" dirty="0" smtClean="0"/>
            </a:br>
            <a:endParaRPr lang="en-US" altLang="en-US" dirty="0" smtClean="0"/>
          </a:p>
        </p:txBody>
      </p:sp>
      <p:sp>
        <p:nvSpPr>
          <p:cNvPr id="50179" name="Content Placeholder 2"/>
          <p:cNvSpPr>
            <a:spLocks noGrp="1"/>
          </p:cNvSpPr>
          <p:nvPr>
            <p:ph idx="1"/>
          </p:nvPr>
        </p:nvSpPr>
        <p:spPr/>
        <p:txBody>
          <a:bodyPr/>
          <a:lstStyle/>
          <a:p>
            <a:r>
              <a:rPr lang="en-US" altLang="en-US" sz="2400" dirty="0" smtClean="0"/>
              <a:t>Provides a platform for modeling that integrates JPL’s mission environment OpenCAE</a:t>
            </a:r>
            <a:r>
              <a:rPr lang="en-US" altLang="en-US" sz="2400" dirty="0"/>
              <a:t>, </a:t>
            </a:r>
            <a:r>
              <a:rPr lang="en-US" altLang="en-US" sz="2400" dirty="0" smtClean="0"/>
              <a:t>by incorporating a model repository that can be accessed for example with a rich SysML desktop client (MagicDraw) and a light-weight web</a:t>
            </a:r>
            <a:r>
              <a:rPr lang="en-US" altLang="en-US" sz="2400" dirty="0"/>
              <a:t>-based </a:t>
            </a:r>
            <a:r>
              <a:rPr lang="en-US" altLang="en-US" sz="2400" dirty="0" smtClean="0"/>
              <a:t>client (ViewEditor)</a:t>
            </a:r>
          </a:p>
          <a:p>
            <a:r>
              <a:rPr lang="en-US" altLang="en-US" sz="2400" dirty="0" smtClean="0"/>
              <a:t>The model repository provides the following features:</a:t>
            </a:r>
          </a:p>
          <a:p>
            <a:pPr lvl="1"/>
            <a:r>
              <a:rPr lang="en-US" altLang="en-US" sz="2000" dirty="0" smtClean="0"/>
              <a:t>Basic Infrastructure for Version, Workflow, Access Control</a:t>
            </a:r>
          </a:p>
          <a:p>
            <a:pPr lvl="1"/>
            <a:r>
              <a:rPr lang="en-US" altLang="en-US" sz="2000" dirty="0" smtClean="0"/>
              <a:t>Flexibility of content</a:t>
            </a:r>
          </a:p>
          <a:p>
            <a:pPr lvl="1"/>
            <a:r>
              <a:rPr lang="en-US" altLang="en-US" sz="2000" dirty="0" smtClean="0"/>
              <a:t>Support for Web Applications and Web-based API access</a:t>
            </a:r>
          </a:p>
          <a:p>
            <a:pPr lvl="1"/>
            <a:r>
              <a:rPr lang="en-US" altLang="en-US" sz="2000" dirty="0" smtClean="0"/>
              <a:t>Multi-tool and multi-repository integration across engineering and management disciplines</a:t>
            </a:r>
          </a:p>
          <a:p>
            <a:pPr marL="0" indent="0">
              <a:buFont typeface="Arial" panose="020B0604020202020204" pitchFamily="34" charset="0"/>
              <a:buNone/>
            </a:pPr>
            <a:endParaRPr lang="en-US" altLang="en-US" dirty="0" smtClean="0"/>
          </a:p>
          <a:p>
            <a:pPr lvl="1"/>
            <a:endParaRPr lang="en-US" altLang="en-US" dirty="0" smtClean="0"/>
          </a:p>
        </p:txBody>
      </p:sp>
    </p:spTree>
    <p:extLst>
      <p:ext uri="{BB962C8B-B14F-4D97-AF65-F5344CB8AC3E}">
        <p14:creationId xmlns:p14="http://schemas.microsoft.com/office/powerpoint/2010/main" val="182293444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mtClean="0"/>
              <a:t>Systems Analysis</a:t>
            </a:r>
          </a:p>
        </p:txBody>
      </p:sp>
      <p:sp>
        <p:nvSpPr>
          <p:cNvPr id="8195" name="Content Placeholder 2"/>
          <p:cNvSpPr>
            <a:spLocks noGrp="1"/>
          </p:cNvSpPr>
          <p:nvPr>
            <p:ph idx="1"/>
          </p:nvPr>
        </p:nvSpPr>
        <p:spPr/>
        <p:txBody>
          <a:bodyPr/>
          <a:lstStyle/>
          <a:p>
            <a:r>
              <a:rPr lang="en-US" altLang="en-US" dirty="0" smtClean="0"/>
              <a:t>Carry out quantitative assessments of systems in order to select and/or update the most efficient system architecture and to generate derived engineering data. </a:t>
            </a:r>
          </a:p>
          <a:p>
            <a:r>
              <a:rPr lang="en-US" altLang="en-US" dirty="0" smtClean="0"/>
              <a:t>System analysis provides a rigorous approach to technical decision-making. It is used to perform trade-off studies, and includes modeling and simulation, cost analysis, technical risks analysis, and effectiveness analysis. </a:t>
            </a:r>
          </a:p>
        </p:txBody>
      </p:sp>
    </p:spTree>
    <p:extLst>
      <p:ext uri="{BB962C8B-B14F-4D97-AF65-F5344CB8AC3E}">
        <p14:creationId xmlns:p14="http://schemas.microsoft.com/office/powerpoint/2010/main" val="916433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TMTPowerpoint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MTPowerpointTemplate_updated_20151030_SR" id="{62404408-A592-4497-BE3D-2A95E71A5315}" vid="{FA4E0688-3B95-4FF1-AA5C-5C138C99D9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20160602_APS</Template>
  <TotalTime>9254</TotalTime>
  <Words>2081</Words>
  <Application>Microsoft Macintosh PowerPoint</Application>
  <PresentationFormat>On-screen Show (4:3)</PresentationFormat>
  <Paragraphs>277</Paragraphs>
  <Slides>47</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Calibri</vt:lpstr>
      <vt:lpstr>Helvetica</vt:lpstr>
      <vt:lpstr>MS PGothic</vt:lpstr>
      <vt:lpstr>ＭＳ Ｐゴシック</vt:lpstr>
      <vt:lpstr>Myriad Pro</vt:lpstr>
      <vt:lpstr>Times New Roman</vt:lpstr>
      <vt:lpstr>Wingdings 3</vt:lpstr>
      <vt:lpstr>Arial</vt:lpstr>
      <vt:lpstr>TMTPowerpointTemplate</vt:lpstr>
      <vt:lpstr>ESEM: Automated Systems Analysis using Executable SysML Modeling Patterns</vt:lpstr>
      <vt:lpstr>Outline</vt:lpstr>
      <vt:lpstr>Authors</vt:lpstr>
      <vt:lpstr>Thirty Meter Telescope (TMT) www.tmt.org</vt:lpstr>
      <vt:lpstr>Current Practice to Future Practice</vt:lpstr>
      <vt:lpstr>Model Based Systems Engineering</vt:lpstr>
      <vt:lpstr>Model-based V-Process at JPL</vt:lpstr>
      <vt:lpstr>      OpenMBEE         https://github.com/Open-MBEE </vt:lpstr>
      <vt:lpstr>Systems Analysis</vt:lpstr>
      <vt:lpstr>Requirements Verification</vt:lpstr>
      <vt:lpstr>Proposed Approach</vt:lpstr>
      <vt:lpstr>TMT MBSE Objectives</vt:lpstr>
      <vt:lpstr>Typical Analysis Activities Using ESEM</vt:lpstr>
      <vt:lpstr>MagicDraw Cameo Simulation Toolkit</vt:lpstr>
      <vt:lpstr>Analysis of Architecture and Design</vt:lpstr>
      <vt:lpstr>Executable System Engineering Method  (ESEM)</vt:lpstr>
      <vt:lpstr>Step 1: Formalize Requirements</vt:lpstr>
      <vt:lpstr>Satisfy, refine, bind</vt:lpstr>
      <vt:lpstr>Step 1: Formalize Requirements </vt:lpstr>
      <vt:lpstr>Step 2: Specify Design</vt:lpstr>
      <vt:lpstr>Black Box Level</vt:lpstr>
      <vt:lpstr>Step 2: Realization</vt:lpstr>
      <vt:lpstr>Step 2: Conceptual Model</vt:lpstr>
      <vt:lpstr>Step 3: Characterize Components</vt:lpstr>
      <vt:lpstr>Parametric Rollup Pattern</vt:lpstr>
      <vt:lpstr>Step 3: Characterize Components</vt:lpstr>
      <vt:lpstr>Automation</vt:lpstr>
      <vt:lpstr>Step 3: Characterize Components</vt:lpstr>
      <vt:lpstr>Step 4: Specify Analysis Context</vt:lpstr>
      <vt:lpstr>Step 4: Specify Analysis Context</vt:lpstr>
      <vt:lpstr>Step 4: Specify Analysis Context</vt:lpstr>
      <vt:lpstr>Step 5: Specify Operational Scenarios</vt:lpstr>
      <vt:lpstr>Step 5: Specify Operational Scenarios</vt:lpstr>
      <vt:lpstr>Step 2: Conceptual Model</vt:lpstr>
      <vt:lpstr>Step 6: Specify Scenario Configurations</vt:lpstr>
      <vt:lpstr>Step 6: Specify Analysis Configurations</vt:lpstr>
      <vt:lpstr>Step 7: Run Analysis</vt:lpstr>
      <vt:lpstr>System Level Analysis</vt:lpstr>
      <vt:lpstr>TMT Model</vt:lpstr>
      <vt:lpstr>Summary &amp; Outlook</vt:lpstr>
      <vt:lpstr>Thank You !  Visit No Magic booth at H1-H2</vt:lpstr>
      <vt:lpstr>Acknowledgments</vt:lpstr>
      <vt:lpstr>Reference</vt:lpstr>
      <vt:lpstr>Backup</vt:lpstr>
      <vt:lpstr>Conceptual Design</vt:lpstr>
      <vt:lpstr>Conceptual behavior model</vt:lpstr>
      <vt:lpstr>OpenMBEE Core Integration</vt:lpstr>
    </vt:vector>
  </TitlesOfParts>
  <Company>JPL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of Use Case development and Future plans</dc:title>
  <dc:creator>Karban, Robert (313D)</dc:creator>
  <cp:lastModifiedBy>atleisk atleisk</cp:lastModifiedBy>
  <cp:revision>112</cp:revision>
  <dcterms:created xsi:type="dcterms:W3CDTF">2016-05-21T15:14:05Z</dcterms:created>
  <dcterms:modified xsi:type="dcterms:W3CDTF">2016-07-18T07:56:19Z</dcterms:modified>
</cp:coreProperties>
</file>